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4" r:id="rId1"/>
  </p:sldMasterIdLst>
  <p:notesMasterIdLst>
    <p:notesMasterId r:id="rId15"/>
  </p:notesMasterIdLst>
  <p:handoutMasterIdLst>
    <p:handoutMasterId r:id="rId16"/>
  </p:handoutMasterIdLst>
  <p:sldIdLst>
    <p:sldId id="295" r:id="rId2"/>
    <p:sldId id="290" r:id="rId3"/>
    <p:sldId id="292" r:id="rId4"/>
    <p:sldId id="294" r:id="rId5"/>
    <p:sldId id="291" r:id="rId6"/>
    <p:sldId id="297" r:id="rId7"/>
    <p:sldId id="298" r:id="rId8"/>
    <p:sldId id="299" r:id="rId9"/>
    <p:sldId id="300" r:id="rId10"/>
    <p:sldId id="301" r:id="rId11"/>
    <p:sldId id="302" r:id="rId12"/>
    <p:sldId id="303" r:id="rId13"/>
    <p:sldId id="304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2C48"/>
    <a:srgbClr val="2C2D39"/>
    <a:srgbClr val="242630"/>
    <a:srgbClr val="2A1F43"/>
    <a:srgbClr val="0C1B43"/>
    <a:srgbClr val="000000"/>
    <a:srgbClr val="1D2225"/>
    <a:srgbClr val="F8F8F8"/>
    <a:srgbClr val="363C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0551" autoAdjust="0"/>
  </p:normalViewPr>
  <p:slideViewPr>
    <p:cSldViewPr snapToGrid="0" snapToObjects="1">
      <p:cViewPr>
        <p:scale>
          <a:sx n="100" d="100"/>
          <a:sy n="100" d="100"/>
        </p:scale>
        <p:origin x="990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6" d="100"/>
          <a:sy n="86" d="100"/>
        </p:scale>
        <p:origin x="2416" y="21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D5A2E05-2C6E-484E-9BB1-366C90717B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2043844-B7FE-EC43-89AA-8831B859F94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B138B2-18CD-1D41-89B0-ADB5F3BA92A3}" type="datetimeFigureOut">
              <a:rPr lang="en-US" smtClean="0"/>
              <a:t>12/2/2023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AC2EDC-03FB-D147-9BAA-37FCFF988C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8E195D-E935-D746-A5D1-61E2EBF7EF6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57D167-9BB5-2048-9DDA-7DF8E5D94DC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75121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tiff>
</file>

<file path=ppt/media/image2.tiff>
</file>

<file path=ppt/media/image3.png>
</file>

<file path=ppt/media/image4.tiff>
</file>

<file path=ppt/media/image5.jpeg>
</file>

<file path=ppt/media/image6.png>
</file>

<file path=ppt/media/image7.jpe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E7A355-8776-CB43-838E-ED9EE2F8390B}" type="datetimeFigureOut">
              <a:rPr lang="en-US" smtClean="0"/>
              <a:t>12/2/2023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303FA8-A3F3-7640-B13D-36C73B3E558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1785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303FA8-A3F3-7640-B13D-36C73B3E5587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1242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303FA8-A3F3-7640-B13D-36C73B3E5587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70092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62CB9073-1A97-EF48-93BC-E626B884D79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9249" y="-4352"/>
            <a:ext cx="12201250" cy="6862352"/>
          </a:xfrm>
          <a:custGeom>
            <a:avLst/>
            <a:gdLst>
              <a:gd name="connsiteX0" fmla="*/ 0 w 12201250"/>
              <a:gd name="connsiteY0" fmla="*/ 0 h 6862352"/>
              <a:gd name="connsiteX1" fmla="*/ 11376796 w 12201250"/>
              <a:gd name="connsiteY1" fmla="*/ 0 h 6862352"/>
              <a:gd name="connsiteX2" fmla="*/ 12201249 w 12201250"/>
              <a:gd name="connsiteY2" fmla="*/ 824452 h 6862352"/>
              <a:gd name="connsiteX3" fmla="*/ 12201249 w 12201250"/>
              <a:gd name="connsiteY3" fmla="*/ 0 h 6862352"/>
              <a:gd name="connsiteX4" fmla="*/ 12201250 w 12201250"/>
              <a:gd name="connsiteY4" fmla="*/ 0 h 6862352"/>
              <a:gd name="connsiteX5" fmla="*/ 12201250 w 12201250"/>
              <a:gd name="connsiteY5" fmla="*/ 6862352 h 6862352"/>
              <a:gd name="connsiteX6" fmla="*/ 839512 w 12201250"/>
              <a:gd name="connsiteY6" fmla="*/ 6862352 h 6862352"/>
              <a:gd name="connsiteX7" fmla="*/ 9249 w 12201250"/>
              <a:gd name="connsiteY7" fmla="*/ 6032090 h 6862352"/>
              <a:gd name="connsiteX8" fmla="*/ 9249 w 12201250"/>
              <a:gd name="connsiteY8" fmla="*/ 6862352 h 6862352"/>
              <a:gd name="connsiteX9" fmla="*/ 0 w 12201250"/>
              <a:gd name="connsiteY9" fmla="*/ 6862352 h 6862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01250" h="6862352">
                <a:moveTo>
                  <a:pt x="0" y="0"/>
                </a:moveTo>
                <a:lnTo>
                  <a:pt x="11376796" y="0"/>
                </a:lnTo>
                <a:lnTo>
                  <a:pt x="12201249" y="824452"/>
                </a:lnTo>
                <a:lnTo>
                  <a:pt x="12201249" y="0"/>
                </a:lnTo>
                <a:lnTo>
                  <a:pt x="12201250" y="0"/>
                </a:lnTo>
                <a:lnTo>
                  <a:pt x="12201250" y="6862352"/>
                </a:lnTo>
                <a:lnTo>
                  <a:pt x="839512" y="6862352"/>
                </a:lnTo>
                <a:lnTo>
                  <a:pt x="9249" y="6032090"/>
                </a:lnTo>
                <a:lnTo>
                  <a:pt x="9249" y="6862352"/>
                </a:lnTo>
                <a:lnTo>
                  <a:pt x="0" y="6862352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63A7554C-2E3E-454F-9E07-C38195D4CF32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38200" y="4561873"/>
            <a:ext cx="10515600" cy="703135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2400" b="1" i="0" cap="all" spc="600" baseline="0">
                <a:solidFill>
                  <a:schemeClr val="bg1"/>
                </a:solidFill>
                <a:latin typeface="MingLiU" panose="02020509000000000000" pitchFamily="49" charset="-120"/>
                <a:ea typeface="MingLiU" panose="02020509000000000000" pitchFamily="49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Subtitle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E3ED0903-C4AC-F843-878E-D66CB7BFB0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373294"/>
            <a:ext cx="7709488" cy="1927810"/>
          </a:xfrm>
        </p:spPr>
        <p:txBody>
          <a:bodyPr lIns="91440" rIns="91440">
            <a:noAutofit/>
          </a:bodyPr>
          <a:lstStyle>
            <a:lvl1pPr algn="l">
              <a:defRPr sz="13800" b="1" i="0" spc="150" baseline="0">
                <a:solidFill>
                  <a:schemeClr val="bg1"/>
                </a:solidFill>
                <a:latin typeface="MingLiU" panose="02020509000000000000" pitchFamily="49" charset="-120"/>
                <a:ea typeface="MingLiU" panose="02020509000000000000" pitchFamily="49" charset="-12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22" name="Right Triangle 21">
            <a:extLst>
              <a:ext uri="{FF2B5EF4-FFF2-40B4-BE49-F238E27FC236}">
                <a16:creationId xmlns:a16="http://schemas.microsoft.com/office/drawing/2014/main" id="{EF81B901-913B-5741-A4AC-B5819DACFCDF}"/>
              </a:ext>
            </a:extLst>
          </p:cNvPr>
          <p:cNvSpPr/>
          <p:nvPr userDrawn="1"/>
        </p:nvSpPr>
        <p:spPr>
          <a:xfrm>
            <a:off x="0" y="6027738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3" name="Right Triangle 22">
            <a:extLst>
              <a:ext uri="{FF2B5EF4-FFF2-40B4-BE49-F238E27FC236}">
                <a16:creationId xmlns:a16="http://schemas.microsoft.com/office/drawing/2014/main" id="{8FDD99BC-FCD1-D541-9FE6-03E39F2856C6}"/>
              </a:ext>
            </a:extLst>
          </p:cNvPr>
          <p:cNvSpPr/>
          <p:nvPr userDrawn="1"/>
        </p:nvSpPr>
        <p:spPr>
          <a:xfrm rot="10800000">
            <a:off x="11361737" y="-10162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11" name="Oval 22">
            <a:extLst>
              <a:ext uri="{FF2B5EF4-FFF2-40B4-BE49-F238E27FC236}">
                <a16:creationId xmlns:a16="http://schemas.microsoft.com/office/drawing/2014/main" id="{CA93CC85-EFC8-994A-9ADB-8DEE2579AAF9}"/>
              </a:ext>
            </a:extLst>
          </p:cNvPr>
          <p:cNvSpPr/>
          <p:nvPr userDrawn="1"/>
        </p:nvSpPr>
        <p:spPr>
          <a:xfrm rot="16200000" flipH="1">
            <a:off x="1668897" y="3522719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74365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3C551932-EED2-CB48-969B-F9308DFE265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"/>
          <a:stretch/>
        </p:blipFill>
        <p:spPr>
          <a:xfrm>
            <a:off x="12700" y="-4352"/>
            <a:ext cx="12179300" cy="6862352"/>
          </a:xfrm>
          <a:prstGeom prst="rect">
            <a:avLst/>
          </a:prstGeom>
        </p:spPr>
      </p:pic>
      <p:sp>
        <p:nvSpPr>
          <p:cNvPr id="51" name="Title 1">
            <a:extLst>
              <a:ext uri="{FF2B5EF4-FFF2-40B4-BE49-F238E27FC236}">
                <a16:creationId xmlns:a16="http://schemas.microsoft.com/office/drawing/2014/main" id="{ADEF5424-A6E0-A345-9A75-92E71E459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lIns="91440" rIns="9144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+mj-lt"/>
                <a:ea typeface="MingLiU" panose="02020509000000000000" pitchFamily="49" charset="-12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D2069D9-A96F-DD4A-B6CB-C29449020E71}"/>
              </a:ext>
            </a:extLst>
          </p:cNvPr>
          <p:cNvGrpSpPr/>
          <p:nvPr userDrawn="1"/>
        </p:nvGrpSpPr>
        <p:grpSpPr>
          <a:xfrm>
            <a:off x="0" y="-10162"/>
            <a:ext cx="12192000" cy="6868162"/>
            <a:chOff x="0" y="-10162"/>
            <a:chExt cx="12192000" cy="6868162"/>
          </a:xfrm>
        </p:grpSpPr>
        <p:sp>
          <p:nvSpPr>
            <p:cNvPr id="53" name="Right Triangle 52">
              <a:extLst>
                <a:ext uri="{FF2B5EF4-FFF2-40B4-BE49-F238E27FC236}">
                  <a16:creationId xmlns:a16="http://schemas.microsoft.com/office/drawing/2014/main" id="{44CFA19C-5DA0-774B-AFF3-36921EACACDD}"/>
                </a:ext>
              </a:extLst>
            </p:cNvPr>
            <p:cNvSpPr/>
            <p:nvPr userDrawn="1"/>
          </p:nvSpPr>
          <p:spPr>
            <a:xfrm>
              <a:off x="0" y="6027738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sp>
          <p:nvSpPr>
            <p:cNvPr id="54" name="Right Triangle 53">
              <a:extLst>
                <a:ext uri="{FF2B5EF4-FFF2-40B4-BE49-F238E27FC236}">
                  <a16:creationId xmlns:a16="http://schemas.microsoft.com/office/drawing/2014/main" id="{D9F82FBA-46B0-A844-AE24-E839A52F2A42}"/>
                </a:ext>
              </a:extLst>
            </p:cNvPr>
            <p:cNvSpPr/>
            <p:nvPr userDrawn="1"/>
          </p:nvSpPr>
          <p:spPr>
            <a:xfrm rot="10800000">
              <a:off x="11361737" y="-10162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</p:grp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639370BE-395F-E946-A985-43E0B2F007A7}"/>
              </a:ext>
            </a:extLst>
          </p:cNvPr>
          <p:cNvCxnSpPr>
            <a:cxnSpLocks/>
          </p:cNvCxnSpPr>
          <p:nvPr userDrawn="1"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47EC358B-2232-784F-B64F-E210A64AF153}"/>
              </a:ext>
            </a:extLst>
          </p:cNvPr>
          <p:cNvCxnSpPr>
            <a:cxnSpLocks/>
          </p:cNvCxnSpPr>
          <p:nvPr userDrawn="1"/>
        </p:nvCxnSpPr>
        <p:spPr>
          <a:xfrm>
            <a:off x="10801316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Oval 22">
            <a:extLst>
              <a:ext uri="{FF2B5EF4-FFF2-40B4-BE49-F238E27FC236}">
                <a16:creationId xmlns:a16="http://schemas.microsoft.com/office/drawing/2014/main" id="{5C8304CD-638B-A244-8BB2-5827EFC0BE18}"/>
              </a:ext>
            </a:extLst>
          </p:cNvPr>
          <p:cNvSpPr/>
          <p:nvPr userDrawn="1"/>
        </p:nvSpPr>
        <p:spPr>
          <a:xfrm rot="16200000" flipH="1">
            <a:off x="1668897" y="74594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FFD9DF-9E1C-4765-BCE6-B273DEE1F56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0263" y="1266825"/>
            <a:ext cx="10531474" cy="4495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624294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55188DA-8D2D-EE45-B63B-68389D618B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700" y="-4352"/>
            <a:ext cx="6618160" cy="6862352"/>
          </a:xfrm>
          <a:prstGeom prst="rect">
            <a:avLst/>
          </a:prstGeom>
        </p:spPr>
      </p:pic>
      <p:sp>
        <p:nvSpPr>
          <p:cNvPr id="6" name="Right Triangle 5">
            <a:extLst>
              <a:ext uri="{FF2B5EF4-FFF2-40B4-BE49-F238E27FC236}">
                <a16:creationId xmlns:a16="http://schemas.microsoft.com/office/drawing/2014/main" id="{49DD1090-E08C-414F-B909-F960029978CC}"/>
              </a:ext>
            </a:extLst>
          </p:cNvPr>
          <p:cNvSpPr/>
          <p:nvPr userDrawn="1"/>
        </p:nvSpPr>
        <p:spPr>
          <a:xfrm>
            <a:off x="0" y="6027738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42AACF99-BFF2-EF4D-905B-698BF1366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4858575" cy="583800"/>
          </a:xfrm>
        </p:spPr>
        <p:txBody>
          <a:bodyPr lIns="91440" rIns="9144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+mj-lt"/>
                <a:ea typeface="MingLiU" panose="02020509000000000000" pitchFamily="49" charset="-12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Oval 22">
            <a:extLst>
              <a:ext uri="{FF2B5EF4-FFF2-40B4-BE49-F238E27FC236}">
                <a16:creationId xmlns:a16="http://schemas.microsoft.com/office/drawing/2014/main" id="{E86DEBE5-E80B-624F-85DC-B53B9841EF52}"/>
              </a:ext>
            </a:extLst>
          </p:cNvPr>
          <p:cNvSpPr/>
          <p:nvPr userDrawn="1"/>
        </p:nvSpPr>
        <p:spPr>
          <a:xfrm rot="16200000" flipH="1">
            <a:off x="1668897" y="74594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ight Triangle 23">
            <a:extLst>
              <a:ext uri="{FF2B5EF4-FFF2-40B4-BE49-F238E27FC236}">
                <a16:creationId xmlns:a16="http://schemas.microsoft.com/office/drawing/2014/main" id="{2498330F-989F-C743-B682-3B45105A64F9}"/>
              </a:ext>
            </a:extLst>
          </p:cNvPr>
          <p:cNvSpPr/>
          <p:nvPr userDrawn="1"/>
        </p:nvSpPr>
        <p:spPr>
          <a:xfrm rot="10800000">
            <a:off x="5800596" y="-4352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5" name="Picture Placeholder 10">
            <a:extLst>
              <a:ext uri="{FF2B5EF4-FFF2-40B4-BE49-F238E27FC236}">
                <a16:creationId xmlns:a16="http://schemas.microsoft.com/office/drawing/2014/main" id="{4BFA0C42-6D2A-FE45-B00F-C3FE723B69B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38925" y="-4352"/>
            <a:ext cx="5553075" cy="6862352"/>
          </a:xfrm>
          <a:solidFill>
            <a:schemeClr val="accent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D7A153A-DE47-5845-9FBA-5E84842262CB}"/>
              </a:ext>
            </a:extLst>
          </p:cNvPr>
          <p:cNvCxnSpPr>
            <a:cxnSpLocks/>
          </p:cNvCxnSpPr>
          <p:nvPr userDrawn="1"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470FEE8-FCFE-D34B-AC0A-D33499171CF5}"/>
              </a:ext>
            </a:extLst>
          </p:cNvPr>
          <p:cNvCxnSpPr>
            <a:cxnSpLocks/>
          </p:cNvCxnSpPr>
          <p:nvPr userDrawn="1"/>
        </p:nvCxnSpPr>
        <p:spPr>
          <a:xfrm>
            <a:off x="5235260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8E3020-67F3-4319-8D6D-AF959AE4492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81B73CA7-3CCD-504D-B97A-835A2330CDB2}" type="datetimeFigureOut">
              <a:rPr lang="en-US" smtClean="0"/>
              <a:pPr/>
              <a:t>12/2/2023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8332DD3-414D-426E-BB83-A7CE934174B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DBA4D0A-04F7-406D-970F-851D89A87A95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5831BA38-18F3-0A4D-A45F-13B53FF2DAC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D68424A6-569A-4335-9863-0351A5FABE88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830263" y="1266825"/>
            <a:ext cx="4858574" cy="4495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9511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D796E039-748A-D54A-ACAE-7A9C63FCAE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"/>
          <a:stretch/>
        </p:blipFill>
        <p:spPr>
          <a:xfrm>
            <a:off x="12700" y="-4352"/>
            <a:ext cx="12179300" cy="6862352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451E21C1-74BE-0348-B8AE-3174A9AAA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lIns="91440" rIns="9144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+mj-lt"/>
                <a:ea typeface="MingLiU" panose="02020509000000000000" pitchFamily="49" charset="-12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84FD6E85-A2E7-B84D-9400-6F8D1C6FF159}"/>
              </a:ext>
            </a:extLst>
          </p:cNvPr>
          <p:cNvGrpSpPr/>
          <p:nvPr userDrawn="1"/>
        </p:nvGrpSpPr>
        <p:grpSpPr>
          <a:xfrm>
            <a:off x="0" y="-10162"/>
            <a:ext cx="12192000" cy="6868162"/>
            <a:chOff x="0" y="-10162"/>
            <a:chExt cx="12192000" cy="6868162"/>
          </a:xfrm>
        </p:grpSpPr>
        <p:sp>
          <p:nvSpPr>
            <p:cNvPr id="10" name="Right Triangle 9">
              <a:extLst>
                <a:ext uri="{FF2B5EF4-FFF2-40B4-BE49-F238E27FC236}">
                  <a16:creationId xmlns:a16="http://schemas.microsoft.com/office/drawing/2014/main" id="{6912A38B-FDC5-1E4F-B0ED-145140947339}"/>
                </a:ext>
              </a:extLst>
            </p:cNvPr>
            <p:cNvSpPr/>
            <p:nvPr userDrawn="1"/>
          </p:nvSpPr>
          <p:spPr>
            <a:xfrm>
              <a:off x="0" y="6027738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sp>
          <p:nvSpPr>
            <p:cNvPr id="28" name="Right Triangle 27">
              <a:extLst>
                <a:ext uri="{FF2B5EF4-FFF2-40B4-BE49-F238E27FC236}">
                  <a16:creationId xmlns:a16="http://schemas.microsoft.com/office/drawing/2014/main" id="{B5B0DCFE-7295-8740-9EC5-E9A681F21F94}"/>
                </a:ext>
              </a:extLst>
            </p:cNvPr>
            <p:cNvSpPr/>
            <p:nvPr userDrawn="1"/>
          </p:nvSpPr>
          <p:spPr>
            <a:xfrm rot="10800000">
              <a:off x="11361737" y="-10162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</p:grp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52918AA3-DC2E-CC41-95A6-C5757DE618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1" y="1618714"/>
            <a:ext cx="4433046" cy="703135"/>
          </a:xfrm>
          <a:noFill/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accent1"/>
                </a:solidFill>
                <a:latin typeface="+mj-lt"/>
                <a:ea typeface="MingLiU" panose="02020509000000000000" pitchFamily="49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BBF9C69D-A733-884F-BC4B-A4E97A9315C4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6932749" y="1618714"/>
            <a:ext cx="4433046" cy="703135"/>
          </a:xfrm>
          <a:noFill/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accent1"/>
                </a:solidFill>
                <a:latin typeface="+mj-lt"/>
                <a:ea typeface="MingLiU" panose="02020509000000000000" pitchFamily="49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Oval 22">
            <a:extLst>
              <a:ext uri="{FF2B5EF4-FFF2-40B4-BE49-F238E27FC236}">
                <a16:creationId xmlns:a16="http://schemas.microsoft.com/office/drawing/2014/main" id="{2077B7CC-D16D-C84E-AF69-2D082EDC5C8E}"/>
              </a:ext>
            </a:extLst>
          </p:cNvPr>
          <p:cNvSpPr/>
          <p:nvPr userDrawn="1"/>
        </p:nvSpPr>
        <p:spPr>
          <a:xfrm rot="16200000" flipH="1">
            <a:off x="1668897" y="74594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A65B340-D917-634F-AE17-87F536B21002}"/>
              </a:ext>
            </a:extLst>
          </p:cNvPr>
          <p:cNvCxnSpPr>
            <a:cxnSpLocks/>
          </p:cNvCxnSpPr>
          <p:nvPr userDrawn="1"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0EA4411-3DF4-5E42-A781-3F59BBBD00F9}"/>
              </a:ext>
            </a:extLst>
          </p:cNvPr>
          <p:cNvCxnSpPr>
            <a:cxnSpLocks/>
          </p:cNvCxnSpPr>
          <p:nvPr userDrawn="1"/>
        </p:nvCxnSpPr>
        <p:spPr>
          <a:xfrm>
            <a:off x="10801316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EFD6CC-AFA8-4227-B3F1-27845AE5BE28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81B73CA7-3CCD-504D-B97A-835A2330CDB2}" type="datetimeFigureOut">
              <a:rPr lang="en-US" smtClean="0"/>
              <a:pPr/>
              <a:t>12/2/2023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000E12-D3DD-4E44-BAEC-A48DBC4D50B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587F0E-3488-4890-9BD2-AF49A732987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5831BA38-18F3-0A4D-A45F-13B53FF2DAC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26D3AA-2705-4636-BFEE-C89371FC519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0263" y="2474913"/>
            <a:ext cx="4434840" cy="3094037"/>
          </a:xfrm>
        </p:spPr>
        <p:txBody>
          <a:bodyPr/>
          <a:lstStyle>
            <a:lvl2pPr>
              <a:spcBef>
                <a:spcPts val="600"/>
              </a:spcBef>
              <a:defRPr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3" name="Content Placeholder 5">
            <a:extLst>
              <a:ext uri="{FF2B5EF4-FFF2-40B4-BE49-F238E27FC236}">
                <a16:creationId xmlns:a16="http://schemas.microsoft.com/office/drawing/2014/main" id="{F758E678-4B0C-4E7A-94BE-1006B5814E93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932748" y="2474913"/>
            <a:ext cx="4434840" cy="3094037"/>
          </a:xfrm>
        </p:spPr>
        <p:txBody>
          <a:bodyPr/>
          <a:lstStyle>
            <a:lvl2pPr>
              <a:spcBef>
                <a:spcPts val="600"/>
              </a:spcBef>
              <a:defRPr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151632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2A19413-A8E7-ED4F-88DE-08A12997A0F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-4763"/>
            <a:ext cx="12179300" cy="6862763"/>
          </a:xfrm>
          <a:solidFill>
            <a:schemeClr val="accent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42AACF99-BFF2-EF4D-905B-698BF1366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2215" y="2432458"/>
            <a:ext cx="6044503" cy="583800"/>
          </a:xfrm>
        </p:spPr>
        <p:txBody>
          <a:bodyPr lIns="91440" rIns="9144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+mj-lt"/>
                <a:ea typeface="MingLiU" panose="02020509000000000000" pitchFamily="49" charset="-12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933BB6-76EF-4E91-AEF1-BE67D60ED86C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311775" y="3530600"/>
            <a:ext cx="6044943" cy="28257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22012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AC4EB4B-30F5-5541-B2A0-6BD04D010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A8E3A-8DBF-0542-BC99-444DCA0CC2C2}" type="datetimeFigureOut">
              <a:rPr lang="en-US" smtClean="0"/>
              <a:t>12/2/2023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D97956-7D4F-5346-B8DD-3653B600E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5AB29D-BA7D-E743-8CA0-6953FF72B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3002F-D6EA-CF48-8F44-2316036B2B87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A03656-1F6D-D044-B015-1B4DAD3A56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"/>
          <a:stretch/>
        </p:blipFill>
        <p:spPr>
          <a:xfrm>
            <a:off x="12700" y="-4352"/>
            <a:ext cx="12179300" cy="6862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25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9D48F80-1562-4C4E-887A-B3EB2024C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045F5A-B343-9140-888A-F4A0F3DAE3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865FBC-5324-6640-AB2B-F303AA276F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92875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1"/>
                </a:solidFill>
              </a:defRPr>
            </a:lvl1pPr>
          </a:lstStyle>
          <a:p>
            <a:fld id="{81B73CA7-3CCD-504D-B97A-835A2330CDB2}" type="datetimeFigureOut">
              <a:rPr lang="en-US" smtClean="0"/>
              <a:pPr/>
              <a:t>12/2/2023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7050E5-FDBF-7C4A-8BB3-B44C2CEBA8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92875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C1BFAD-CCAB-D24E-B7A6-4B9D514D05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92875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</a:defRPr>
            </a:lvl1pPr>
          </a:lstStyle>
          <a:p>
            <a:fld id="{5831BA38-18F3-0A4D-A45F-13B53FF2DAC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5162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11" r:id="rId3"/>
    <p:sldLayoutId id="2147483710" r:id="rId4"/>
    <p:sldLayoutId id="2147483714" r:id="rId5"/>
    <p:sldLayoutId id="2147483715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 spc="150" baseline="0">
          <a:solidFill>
            <a:schemeClr val="bg1"/>
          </a:solidFill>
          <a:latin typeface="+mj-lt"/>
          <a:ea typeface="MingLiU" panose="02020509000000000000" pitchFamily="49" charset="-12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8FB64E80-675E-6A4A-AF41-D8DE47B3C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screen">
            <a:alphaModFix amt="62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-9249" y="-4352"/>
            <a:ext cx="12201250" cy="6862352"/>
          </a:xfrm>
        </p:spPr>
      </p:pic>
      <p:pic>
        <p:nvPicPr>
          <p:cNvPr id="13" name="Picture Placeholder 8">
            <a:extLst>
              <a:ext uri="{FF2B5EF4-FFF2-40B4-BE49-F238E27FC236}">
                <a16:creationId xmlns:a16="http://schemas.microsoft.com/office/drawing/2014/main" id="{4D6F1B91-622D-D14D-A2EE-5B2A56BAC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090" y="8153"/>
            <a:ext cx="12201250" cy="6862352"/>
          </a:xfrm>
          <a:custGeom>
            <a:avLst/>
            <a:gdLst>
              <a:gd name="connsiteX0" fmla="*/ 0 w 12201250"/>
              <a:gd name="connsiteY0" fmla="*/ 0 h 6862352"/>
              <a:gd name="connsiteX1" fmla="*/ 11376796 w 12201250"/>
              <a:gd name="connsiteY1" fmla="*/ 0 h 6862352"/>
              <a:gd name="connsiteX2" fmla="*/ 12201249 w 12201250"/>
              <a:gd name="connsiteY2" fmla="*/ 824452 h 6862352"/>
              <a:gd name="connsiteX3" fmla="*/ 12201249 w 12201250"/>
              <a:gd name="connsiteY3" fmla="*/ 0 h 6862352"/>
              <a:gd name="connsiteX4" fmla="*/ 12201250 w 12201250"/>
              <a:gd name="connsiteY4" fmla="*/ 0 h 6862352"/>
              <a:gd name="connsiteX5" fmla="*/ 12201250 w 12201250"/>
              <a:gd name="connsiteY5" fmla="*/ 6862352 h 6862352"/>
              <a:gd name="connsiteX6" fmla="*/ 839512 w 12201250"/>
              <a:gd name="connsiteY6" fmla="*/ 6862352 h 6862352"/>
              <a:gd name="connsiteX7" fmla="*/ 9249 w 12201250"/>
              <a:gd name="connsiteY7" fmla="*/ 6032090 h 6862352"/>
              <a:gd name="connsiteX8" fmla="*/ 9249 w 12201250"/>
              <a:gd name="connsiteY8" fmla="*/ 6862352 h 6862352"/>
              <a:gd name="connsiteX9" fmla="*/ 0 w 12201250"/>
              <a:gd name="connsiteY9" fmla="*/ 6862352 h 6862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01250" h="6862352">
                <a:moveTo>
                  <a:pt x="0" y="0"/>
                </a:moveTo>
                <a:lnTo>
                  <a:pt x="11376796" y="0"/>
                </a:lnTo>
                <a:lnTo>
                  <a:pt x="12201249" y="824452"/>
                </a:lnTo>
                <a:lnTo>
                  <a:pt x="12201249" y="0"/>
                </a:lnTo>
                <a:lnTo>
                  <a:pt x="12201250" y="0"/>
                </a:lnTo>
                <a:lnTo>
                  <a:pt x="12201250" y="6862352"/>
                </a:lnTo>
                <a:lnTo>
                  <a:pt x="839512" y="6862352"/>
                </a:lnTo>
                <a:lnTo>
                  <a:pt x="9249" y="6032090"/>
                </a:lnTo>
                <a:lnTo>
                  <a:pt x="9249" y="6862352"/>
                </a:lnTo>
                <a:lnTo>
                  <a:pt x="0" y="6862352"/>
                </a:lnTo>
                <a:close/>
              </a:path>
            </a:pathLst>
          </a:custGeom>
          <a:noFill/>
        </p:spPr>
      </p:pic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2B499F37-632F-694F-948A-C7A79D753D0C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en-US" altLang="ja-JP" dirty="0"/>
              <a:t>Vinit Kumar</a:t>
            </a:r>
            <a:endParaRPr lang="ja-JP" altLang="en-US" dirty="0"/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DE2D9A8A-5247-6D44-AA02-758207AE1A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930" y="2779100"/>
            <a:ext cx="10652185" cy="1927810"/>
          </a:xfrm>
        </p:spPr>
        <p:txBody>
          <a:bodyPr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IN" sz="5400" b="0" i="0" u="none" strike="noStrike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NEUROMORPHIC TECHNOLOGY</a:t>
            </a:r>
            <a:endParaRPr lang="en-US" sz="19900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9B1A04B-6BC3-D643-85AB-06635BAA9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3A6FEDB-5D57-B342-8D7B-927F58798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801316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22">
            <a:extLst>
              <a:ext uri="{FF2B5EF4-FFF2-40B4-BE49-F238E27FC236}">
                <a16:creationId xmlns:a16="http://schemas.microsoft.com/office/drawing/2014/main" id="{07285DAF-4CC1-E142-B7FA-4D39508737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1668897" y="3522719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87012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8F8FABDE-9D3A-7CAB-F0D6-ECFAB30CE077}"/>
              </a:ext>
            </a:extLst>
          </p:cNvPr>
          <p:cNvSpPr txBox="1"/>
          <p:nvPr/>
        </p:nvSpPr>
        <p:spPr>
          <a:xfrm>
            <a:off x="673894" y="0"/>
            <a:ext cx="611028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IN" sz="5400" b="0" i="0" u="none" strike="noStrike" dirty="0">
                <a:solidFill>
                  <a:srgbClr val="2A3990"/>
                </a:solidFill>
                <a:effectLst/>
                <a:latin typeface="Roboto" panose="02000000000000000000" pitchFamily="2" charset="0"/>
              </a:rPr>
              <a:t>Building Neuron</a:t>
            </a:r>
            <a:endParaRPr lang="en-IN" sz="5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63A1B5-1D23-FA07-815B-E29819A33EDF}"/>
              </a:ext>
            </a:extLst>
          </p:cNvPr>
          <p:cNvSpPr txBox="1"/>
          <p:nvPr/>
        </p:nvSpPr>
        <p:spPr>
          <a:xfrm>
            <a:off x="797122" y="1075850"/>
            <a:ext cx="9461303" cy="5755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Using </a:t>
            </a:r>
            <a:r>
              <a:rPr lang="en-US" sz="16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Numpy</a:t>
            </a:r>
            <a:r>
              <a:rPr lang="en-US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for a batch of data (2 layers)</a:t>
            </a:r>
            <a:r>
              <a:rPr lang="en-US" sz="16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</a:t>
            </a:r>
            <a:b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IN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6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numpy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endParaRPr lang="en-IN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IN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inputs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[[</a:t>
            </a:r>
            <a:r>
              <a:rPr lang="en-IN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2.5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[</a:t>
            </a:r>
            <a:r>
              <a:rPr lang="en-IN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2.0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5.0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IN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1.0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2.0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[</a:t>
            </a:r>
            <a:r>
              <a:rPr lang="en-I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IN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1.5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2.7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3.3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IN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0.8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]]</a:t>
            </a:r>
          </a:p>
          <a:p>
            <a:b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IN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weights1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[[</a:t>
            </a:r>
            <a:r>
              <a:rPr lang="en-IN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0.2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0.8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IN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1.0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[</a:t>
            </a:r>
            <a:r>
              <a:rPr lang="en-IN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IN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0.91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0.26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IN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[</a:t>
            </a:r>
            <a:r>
              <a:rPr lang="en-I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IN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0.26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IN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0.27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0.17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0.87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]]</a:t>
            </a:r>
          </a:p>
          <a:p>
            <a:b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IN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weights2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[[</a:t>
            </a:r>
            <a:r>
              <a:rPr lang="en-IN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0.1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IN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0.14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[</a:t>
            </a:r>
            <a:r>
              <a:rPr lang="en-I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IN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0.12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IN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0.33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[</a:t>
            </a:r>
            <a:r>
              <a:rPr lang="en-I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IN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0.44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0.73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IN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0.13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]]</a:t>
            </a:r>
          </a:p>
          <a:p>
            <a:b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IN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biases1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</a:t>
            </a:r>
            <a:r>
              <a:rPr lang="en-IN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en-IN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biases2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</a:t>
            </a:r>
            <a:r>
              <a:rPr lang="en-I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IN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IN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b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IN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layer1_outputs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dot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inputs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6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r>
              <a:rPr lang="en-IN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weights1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IN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I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biases1</a:t>
            </a:r>
            <a:endParaRPr lang="en-IN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layer2_outputs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dot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layer1_outputs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6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r>
              <a:rPr lang="en-IN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weights2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IN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I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biases2</a:t>
            </a:r>
            <a:endParaRPr lang="en-IN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IN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layer2_outputs</a:t>
            </a:r>
            <a:r>
              <a:rPr lang="en-I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#-----------------------------------------------------------#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7649F15-C4A1-4F7D-F639-476A505C605D}"/>
              </a:ext>
            </a:extLst>
          </p:cNvPr>
          <p:cNvSpPr txBox="1"/>
          <p:nvPr/>
        </p:nvSpPr>
        <p:spPr>
          <a:xfrm>
            <a:off x="7343774" y="1951672"/>
            <a:ext cx="388917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&gt;&gt;&gt;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[[ 0.5031  -1.04185 -2.03875]</a:t>
            </a:r>
          </a:p>
          <a:p>
            <a:r>
              <a:rPr lang="en-IN" dirty="0">
                <a:solidFill>
                  <a:schemeClr val="bg1"/>
                </a:solidFill>
              </a:rPr>
              <a:t> [ 0.2434  -2.7332  -5.7633 ]</a:t>
            </a:r>
          </a:p>
          <a:p>
            <a:r>
              <a:rPr lang="en-IN" dirty="0">
                <a:solidFill>
                  <a:schemeClr val="bg1"/>
                </a:solidFill>
              </a:rPr>
              <a:t> [-0.99314  1.41254 -0.35655]]</a:t>
            </a:r>
          </a:p>
        </p:txBody>
      </p:sp>
    </p:spTree>
    <p:extLst>
      <p:ext uri="{BB962C8B-B14F-4D97-AF65-F5344CB8AC3E}">
        <p14:creationId xmlns:p14="http://schemas.microsoft.com/office/powerpoint/2010/main" val="7346430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8F8FABDE-9D3A-7CAB-F0D6-ECFAB30CE077}"/>
              </a:ext>
            </a:extLst>
          </p:cNvPr>
          <p:cNvSpPr txBox="1"/>
          <p:nvPr/>
        </p:nvSpPr>
        <p:spPr>
          <a:xfrm>
            <a:off x="673894" y="0"/>
            <a:ext cx="611028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IN" sz="5400" b="0" i="0" u="none" strike="noStrike" dirty="0">
                <a:solidFill>
                  <a:srgbClr val="2A3990"/>
                </a:solidFill>
                <a:effectLst/>
                <a:latin typeface="Roboto" panose="02000000000000000000" pitchFamily="2" charset="0"/>
              </a:rPr>
              <a:t>Building Neuron</a:t>
            </a:r>
            <a:endParaRPr lang="en-IN" sz="5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63A1B5-1D23-FA07-815B-E29819A33EDF}"/>
              </a:ext>
            </a:extLst>
          </p:cNvPr>
          <p:cNvSpPr txBox="1"/>
          <p:nvPr/>
        </p:nvSpPr>
        <p:spPr>
          <a:xfrm>
            <a:off x="797122" y="1075850"/>
            <a:ext cx="1111865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Using </a:t>
            </a:r>
            <a:r>
              <a:rPr lang="en-US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Numpy</a:t>
            </a:r>
            <a:r>
              <a:rPr lang="en-US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for a batch of data (2 layers)</a:t>
            </a:r>
            <a:r>
              <a:rPr lang="en-US" sz="12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</a:t>
            </a:r>
            <a:b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IN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numpy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2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endParaRPr lang="en-IN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r>
              <a:rPr lang="en-IN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random</a:t>
            </a:r>
            <a:r>
              <a:rPr lang="en-IN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seed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IN" sz="12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[[</a:t>
            </a:r>
            <a:r>
              <a:rPr lang="en-IN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2.5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[</a:t>
            </a:r>
            <a:r>
              <a:rPr lang="en-IN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2.0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5.0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IN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1.0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2.0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[</a:t>
            </a:r>
            <a:r>
              <a:rPr lang="en-I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IN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1.5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2.7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3.3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IN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0.8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]]</a:t>
            </a:r>
          </a:p>
          <a:p>
            <a:b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b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IN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Layer_Dense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__init__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n_inputs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n_neurons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IN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weights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0.10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r>
              <a:rPr lang="en-IN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random</a:t>
            </a:r>
            <a:r>
              <a:rPr lang="en-IN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randn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n_inputs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n_neurons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IN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0.10 is used to scale the values to a useful range</a:t>
            </a:r>
            <a:endParaRPr lang="en-IN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en-IN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np.random.randn</a:t>
            </a:r>
            <a:r>
              <a:rPr lang="en-IN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() is used to create an array of random numbers </a:t>
            </a:r>
            <a:endParaRPr lang="en-IN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en-IN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n_inputs</a:t>
            </a:r>
            <a:r>
              <a:rPr lang="en-IN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is the number of inputs and </a:t>
            </a:r>
            <a:r>
              <a:rPr lang="en-IN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n_neurons</a:t>
            </a:r>
            <a:r>
              <a:rPr lang="en-IN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is the number of neurons</a:t>
            </a:r>
            <a:endParaRPr lang="en-IN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so the shape of the array will be (</a:t>
            </a:r>
            <a:r>
              <a:rPr lang="en-IN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n_inputs</a:t>
            </a:r>
            <a:r>
              <a:rPr lang="en-IN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n_neurons</a:t>
            </a:r>
            <a:r>
              <a:rPr lang="en-IN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)</a:t>
            </a:r>
            <a:endParaRPr lang="en-IN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IN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biases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r>
              <a:rPr lang="en-IN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zeros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((</a:t>
            </a:r>
            <a:r>
              <a:rPr lang="en-IN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n_neurons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)) </a:t>
            </a:r>
            <a:r>
              <a:rPr lang="en-IN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en-IN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np.zeros</a:t>
            </a:r>
            <a:r>
              <a:rPr lang="en-IN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() is used to create an array of zeros # shape = (1, </a:t>
            </a:r>
            <a:r>
              <a:rPr lang="en-IN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n_neurons</a:t>
            </a:r>
            <a:r>
              <a:rPr lang="en-IN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)</a:t>
            </a:r>
            <a:endParaRPr lang="en-IN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forward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inputs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IN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output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2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dot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inputs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IN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weights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IN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IN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biases</a:t>
            </a:r>
            <a:endParaRPr lang="en-IN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IN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print(0.10*</a:t>
            </a:r>
            <a:r>
              <a:rPr lang="en-IN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np.random.randn</a:t>
            </a:r>
            <a:r>
              <a:rPr lang="en-IN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(4, 3))</a:t>
            </a:r>
            <a:endParaRPr lang="en-IN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I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layer1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Layer_Dense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IN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4 inputs, 5 neurons</a:t>
            </a:r>
            <a:endParaRPr lang="en-IN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layer2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Layer_Dense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IN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5 inputs, 2 neurons</a:t>
            </a:r>
            <a:endParaRPr lang="en-IN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I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layer1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forward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2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IN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#print(layer1.output)</a:t>
            </a:r>
            <a:endParaRPr lang="en-IN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layer2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forward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layer1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output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IN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layer2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output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#-----------------------------------------------------------#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7649F15-C4A1-4F7D-F639-476A505C605D}"/>
              </a:ext>
            </a:extLst>
          </p:cNvPr>
          <p:cNvSpPr txBox="1"/>
          <p:nvPr/>
        </p:nvSpPr>
        <p:spPr>
          <a:xfrm>
            <a:off x="7505699" y="618172"/>
            <a:ext cx="388917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&gt;&gt;&gt;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[[ 0.148296   -0.08397602]</a:t>
            </a:r>
          </a:p>
          <a:p>
            <a:r>
              <a:rPr lang="en-IN" dirty="0">
                <a:solidFill>
                  <a:schemeClr val="bg1"/>
                </a:solidFill>
              </a:rPr>
              <a:t> [ 0.14100315 -0.01340469]</a:t>
            </a:r>
          </a:p>
          <a:p>
            <a:r>
              <a:rPr lang="en-IN" dirty="0">
                <a:solidFill>
                  <a:schemeClr val="bg1"/>
                </a:solidFill>
              </a:rPr>
              <a:t> [ 0.20124979 -0.07290616]]</a:t>
            </a:r>
          </a:p>
        </p:txBody>
      </p:sp>
    </p:spTree>
    <p:extLst>
      <p:ext uri="{BB962C8B-B14F-4D97-AF65-F5344CB8AC3E}">
        <p14:creationId xmlns:p14="http://schemas.microsoft.com/office/powerpoint/2010/main" val="14134566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8F8FABDE-9D3A-7CAB-F0D6-ECFAB30CE077}"/>
              </a:ext>
            </a:extLst>
          </p:cNvPr>
          <p:cNvSpPr txBox="1"/>
          <p:nvPr/>
        </p:nvSpPr>
        <p:spPr>
          <a:xfrm>
            <a:off x="673894" y="0"/>
            <a:ext cx="611028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IN" sz="5400" b="0" i="0" u="none" strike="noStrike" dirty="0">
                <a:solidFill>
                  <a:srgbClr val="2A3990"/>
                </a:solidFill>
                <a:effectLst/>
                <a:latin typeface="Roboto" panose="02000000000000000000" pitchFamily="2" charset="0"/>
              </a:rPr>
              <a:t>Building Neuron</a:t>
            </a:r>
            <a:endParaRPr lang="en-IN" sz="5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63A1B5-1D23-FA07-815B-E29819A33EDF}"/>
              </a:ext>
            </a:extLst>
          </p:cNvPr>
          <p:cNvSpPr txBox="1"/>
          <p:nvPr/>
        </p:nvSpPr>
        <p:spPr>
          <a:xfrm>
            <a:off x="797122" y="1075850"/>
            <a:ext cx="11118653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Usage of Activation Function (</a:t>
            </a:r>
            <a:r>
              <a:rPr lang="en-US" sz="14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ReLU</a:t>
            </a:r>
            <a:r>
              <a:rPr lang="en-US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4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</a:t>
            </a:r>
            <a:br>
              <a:rPr lang="en-IN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IN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IN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numpy</a:t>
            </a:r>
            <a:r>
              <a:rPr lang="en-IN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IN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endParaRPr lang="en-IN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r>
              <a:rPr lang="en-IN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random</a:t>
            </a:r>
            <a:r>
              <a:rPr lang="en-IN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seed</a:t>
            </a:r>
            <a:r>
              <a:rPr lang="en-IN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IN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IN" sz="14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IN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[[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IN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IN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IN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2.5</a:t>
            </a:r>
            <a:r>
              <a:rPr lang="en-IN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IN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[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2.0</a:t>
            </a:r>
            <a:r>
              <a:rPr lang="en-IN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5.0</a:t>
            </a:r>
            <a:r>
              <a:rPr lang="en-IN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1.0</a:t>
            </a:r>
            <a:r>
              <a:rPr lang="en-IN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2.0</a:t>
            </a:r>
            <a:r>
              <a:rPr lang="en-IN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IN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[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1.5</a:t>
            </a:r>
            <a:r>
              <a:rPr lang="en-IN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2.7</a:t>
            </a:r>
            <a:r>
              <a:rPr lang="en-IN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3.3</a:t>
            </a:r>
            <a:r>
              <a:rPr lang="en-IN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0.8</a:t>
            </a:r>
            <a:r>
              <a:rPr lang="en-IN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]]</a:t>
            </a:r>
          </a:p>
          <a:p>
            <a:br>
              <a:rPr lang="en-IN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IN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inputs</a:t>
            </a:r>
            <a:r>
              <a:rPr lang="en-IN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IN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IN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3.3</a:t>
            </a:r>
            <a:r>
              <a:rPr lang="en-IN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2.7</a:t>
            </a:r>
            <a:r>
              <a:rPr lang="en-IN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1.1</a:t>
            </a:r>
            <a:r>
              <a:rPr lang="en-IN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2.2</a:t>
            </a:r>
            <a:r>
              <a:rPr lang="en-IN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IN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en-IN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output</a:t>
            </a:r>
            <a:r>
              <a:rPr lang="en-IN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[]</a:t>
            </a:r>
          </a:p>
          <a:p>
            <a:br>
              <a:rPr lang="en-IN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IN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en-IN" sz="14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ReLU</a:t>
            </a:r>
            <a:r>
              <a:rPr lang="en-IN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Activation Function</a:t>
            </a:r>
            <a:endParaRPr lang="en-IN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''' </a:t>
            </a:r>
            <a:endParaRPr lang="en-IN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for </a:t>
            </a:r>
            <a:r>
              <a:rPr lang="en-IN" sz="1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IN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in inputs:</a:t>
            </a:r>
            <a:endParaRPr lang="en-IN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   if </a:t>
            </a:r>
            <a:r>
              <a:rPr lang="en-IN" sz="1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IN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&gt; 0:</a:t>
            </a:r>
            <a:endParaRPr lang="en-IN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sz="1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output.append</a:t>
            </a:r>
            <a:r>
              <a:rPr lang="en-IN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IN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)</a:t>
            </a:r>
            <a:endParaRPr lang="en-IN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1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elif</a:t>
            </a:r>
            <a:r>
              <a:rPr lang="en-IN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IN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&lt;= 0:</a:t>
            </a:r>
            <a:endParaRPr lang="en-IN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sz="1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output.append</a:t>
            </a:r>
            <a:r>
              <a:rPr lang="en-IN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(0)</a:t>
            </a:r>
            <a:endParaRPr lang="en-IN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'''</a:t>
            </a:r>
            <a:r>
              <a:rPr lang="en-IN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IN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IN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IN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IN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inputs</a:t>
            </a:r>
            <a:r>
              <a:rPr lang="en-IN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               </a:t>
            </a:r>
            <a:r>
              <a:rPr lang="en-IN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Smatter way of doing it</a:t>
            </a:r>
            <a:endParaRPr lang="en-IN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output</a:t>
            </a:r>
            <a:r>
              <a:rPr lang="en-IN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append</a:t>
            </a:r>
            <a:r>
              <a:rPr lang="en-IN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max</a:t>
            </a:r>
            <a:r>
              <a:rPr lang="en-IN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IN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br>
              <a:rPr lang="en-IN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IN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IN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output</a:t>
            </a:r>
            <a:r>
              <a:rPr lang="en-IN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#-----------------------------------------------------------#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7649F15-C4A1-4F7D-F639-476A505C605D}"/>
              </a:ext>
            </a:extLst>
          </p:cNvPr>
          <p:cNvSpPr txBox="1"/>
          <p:nvPr/>
        </p:nvSpPr>
        <p:spPr>
          <a:xfrm>
            <a:off x="7505699" y="618172"/>
            <a:ext cx="388917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&gt;&gt;&gt;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[0, 2, 0, 3.3, 0, 1.1, 2.2, 0]</a:t>
            </a:r>
          </a:p>
        </p:txBody>
      </p:sp>
    </p:spTree>
    <p:extLst>
      <p:ext uri="{BB962C8B-B14F-4D97-AF65-F5344CB8AC3E}">
        <p14:creationId xmlns:p14="http://schemas.microsoft.com/office/powerpoint/2010/main" val="34126653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D5B55B8-723F-081C-053C-73B1FE0C537B}"/>
              </a:ext>
            </a:extLst>
          </p:cNvPr>
          <p:cNvSpPr/>
          <p:nvPr/>
        </p:nvSpPr>
        <p:spPr>
          <a:xfrm>
            <a:off x="0" y="5124450"/>
            <a:ext cx="1771650" cy="173355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8FABDE-9D3A-7CAB-F0D6-ECFAB30CE077}"/>
              </a:ext>
            </a:extLst>
          </p:cNvPr>
          <p:cNvSpPr txBox="1"/>
          <p:nvPr/>
        </p:nvSpPr>
        <p:spPr>
          <a:xfrm>
            <a:off x="673894" y="0"/>
            <a:ext cx="611028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IN" sz="5400" b="0" i="0" u="none" strike="noStrike" dirty="0">
                <a:solidFill>
                  <a:srgbClr val="2A3990"/>
                </a:solidFill>
                <a:effectLst/>
                <a:latin typeface="Roboto" panose="02000000000000000000" pitchFamily="2" charset="0"/>
              </a:rPr>
              <a:t>Building Neuron</a:t>
            </a:r>
            <a:endParaRPr lang="en-IN" sz="5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63A1B5-1D23-FA07-815B-E29819A33EDF}"/>
              </a:ext>
            </a:extLst>
          </p:cNvPr>
          <p:cNvSpPr txBox="1"/>
          <p:nvPr/>
        </p:nvSpPr>
        <p:spPr>
          <a:xfrm>
            <a:off x="333376" y="1091356"/>
            <a:ext cx="11858624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Usage of Activation Function (</a:t>
            </a:r>
            <a:r>
              <a:rPr lang="en-US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ReLU</a:t>
            </a:r>
            <a:r>
              <a:rPr lang="en-US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2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</a:t>
            </a:r>
            <a:b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IN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numpy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2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endParaRPr lang="en-IN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r>
              <a:rPr lang="en-IN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random</a:t>
            </a:r>
            <a:r>
              <a:rPr lang="en-IN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seed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IN" sz="12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[[</a:t>
            </a:r>
            <a:r>
              <a:rPr lang="en-IN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2.5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[</a:t>
            </a:r>
            <a:r>
              <a:rPr lang="en-IN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2.0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5.0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IN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1.0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2.0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[</a:t>
            </a:r>
            <a:r>
              <a:rPr lang="en-I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IN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1.5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2.7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3.3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IN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0.8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]]</a:t>
            </a:r>
          </a:p>
          <a:p>
            <a:b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IN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Layer_Dense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__init__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n_inputs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n_neurons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IN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weights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0.10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r>
              <a:rPr lang="en-IN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random</a:t>
            </a:r>
            <a:r>
              <a:rPr lang="en-IN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randn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n_inputs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n_neurons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IN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0.10 is used to scale the values to a useful range</a:t>
            </a:r>
            <a:endParaRPr lang="en-IN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en-IN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np.random.randn</a:t>
            </a:r>
            <a:r>
              <a:rPr lang="en-IN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() is used to create an array of random numbers </a:t>
            </a:r>
            <a:endParaRPr lang="en-IN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en-IN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n_inputs</a:t>
            </a:r>
            <a:r>
              <a:rPr lang="en-IN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is the number of inputs and </a:t>
            </a:r>
            <a:r>
              <a:rPr lang="en-IN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n_neurons</a:t>
            </a:r>
            <a:r>
              <a:rPr lang="en-IN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is the number of neurons</a:t>
            </a:r>
            <a:endParaRPr lang="en-IN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so the shape of the array will be (</a:t>
            </a:r>
            <a:r>
              <a:rPr lang="en-IN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n_inputs</a:t>
            </a:r>
            <a:r>
              <a:rPr lang="en-IN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n_neurons</a:t>
            </a:r>
            <a:r>
              <a:rPr lang="en-IN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)</a:t>
            </a:r>
            <a:endParaRPr lang="en-IN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IN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biases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r>
              <a:rPr lang="en-IN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zeros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((</a:t>
            </a:r>
            <a:r>
              <a:rPr lang="en-IN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n_neurons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)) </a:t>
            </a:r>
            <a:r>
              <a:rPr lang="en-IN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en-IN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np.zeros</a:t>
            </a:r>
            <a:r>
              <a:rPr lang="en-IN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() is used to create an array of zeros # shape = (1, </a:t>
            </a:r>
            <a:r>
              <a:rPr lang="en-IN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n_neurons</a:t>
            </a:r>
            <a:r>
              <a:rPr lang="en-IN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)</a:t>
            </a:r>
            <a:endParaRPr lang="en-IN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forward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inputs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IN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output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2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dot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inputs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IN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weights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IN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IN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biases</a:t>
            </a:r>
            <a:endParaRPr lang="en-IN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IN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Activation_ReLU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forward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inputs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IN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output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r>
              <a:rPr lang="en-IN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maximum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inputs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I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layer1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Layer_Dense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IN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4 inputs, 5 neurons</a:t>
            </a:r>
            <a:endParaRPr lang="en-IN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I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activation1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Activation_ReLU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b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I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layer1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forward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2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IN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layer1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output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I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activation1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forward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layer1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output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IN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activation1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output</a:t>
            </a:r>
            <a:r>
              <a:rPr lang="en-IN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#-----------------------------------------------------------#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7649F15-C4A1-4F7D-F639-476A505C605D}"/>
              </a:ext>
            </a:extLst>
          </p:cNvPr>
          <p:cNvSpPr txBox="1"/>
          <p:nvPr/>
        </p:nvSpPr>
        <p:spPr>
          <a:xfrm>
            <a:off x="5781676" y="4482851"/>
            <a:ext cx="641032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>
                <a:solidFill>
                  <a:schemeClr val="bg1"/>
                </a:solidFill>
              </a:rPr>
              <a:t>&gt;&gt;&gt;</a:t>
            </a:r>
          </a:p>
          <a:p>
            <a:endParaRPr lang="en-IN" sz="1400" dirty="0">
              <a:solidFill>
                <a:schemeClr val="bg1"/>
              </a:solidFill>
            </a:endParaRPr>
          </a:p>
          <a:p>
            <a:r>
              <a:rPr lang="en-IN" sz="1400" dirty="0">
                <a:solidFill>
                  <a:schemeClr val="bg1"/>
                </a:solidFill>
              </a:rPr>
              <a:t>[[ 0.10758131  1.03983522  0.24462411  0.31821498  0.18851053]</a:t>
            </a:r>
          </a:p>
          <a:p>
            <a:r>
              <a:rPr lang="en-IN" sz="1400" dirty="0">
                <a:solidFill>
                  <a:schemeClr val="bg1"/>
                </a:solidFill>
              </a:rPr>
              <a:t> [-0.08349796  0.70846411  0.00293357  0.44701525  0.36360538]</a:t>
            </a:r>
          </a:p>
          <a:p>
            <a:r>
              <a:rPr lang="en-IN" sz="1400" dirty="0">
                <a:solidFill>
                  <a:schemeClr val="bg1"/>
                </a:solidFill>
              </a:rPr>
              <a:t> [-0.50763245  0.55688422  0.07987797 -0.34889573  0.04553042]]</a:t>
            </a:r>
          </a:p>
          <a:p>
            <a:endParaRPr lang="en-IN" sz="1400" dirty="0">
              <a:solidFill>
                <a:schemeClr val="bg1"/>
              </a:solidFill>
            </a:endParaRPr>
          </a:p>
          <a:p>
            <a:r>
              <a:rPr lang="en-IN" sz="1400" dirty="0">
                <a:solidFill>
                  <a:schemeClr val="bg1"/>
                </a:solidFill>
              </a:rPr>
              <a:t>[[0.10758131 1.03983522 0.24462411 0.31821498 0.18851053]</a:t>
            </a:r>
          </a:p>
          <a:p>
            <a:r>
              <a:rPr lang="en-IN" sz="1400" dirty="0">
                <a:solidFill>
                  <a:schemeClr val="bg1"/>
                </a:solidFill>
              </a:rPr>
              <a:t> [0.         0.70846411 0.00293357 0.44701525 0.36360538]</a:t>
            </a:r>
          </a:p>
          <a:p>
            <a:r>
              <a:rPr lang="en-IN" sz="1400" dirty="0">
                <a:solidFill>
                  <a:schemeClr val="bg1"/>
                </a:solidFill>
              </a:rPr>
              <a:t> [0.         0.55688422 0.07987797 0.         0.04553042]]</a:t>
            </a:r>
          </a:p>
        </p:txBody>
      </p:sp>
    </p:spTree>
    <p:extLst>
      <p:ext uri="{BB962C8B-B14F-4D97-AF65-F5344CB8AC3E}">
        <p14:creationId xmlns:p14="http://schemas.microsoft.com/office/powerpoint/2010/main" val="26590061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B8A27D5-3B81-E9D8-9233-8590CCD24995}"/>
              </a:ext>
            </a:extLst>
          </p:cNvPr>
          <p:cNvSpPr txBox="1"/>
          <p:nvPr/>
        </p:nvSpPr>
        <p:spPr>
          <a:xfrm>
            <a:off x="707366" y="124860"/>
            <a:ext cx="1051560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4400" b="0" i="0" u="none" strike="noStrike" dirty="0">
                <a:solidFill>
                  <a:srgbClr val="2A3990"/>
                </a:solidFill>
                <a:effectLst/>
                <a:latin typeface="Roboto" panose="02000000000000000000" pitchFamily="2" charset="0"/>
              </a:rPr>
              <a:t>What is NEUROMORPHIC TECHNOLOGY</a:t>
            </a:r>
            <a:endParaRPr lang="en-US" sz="36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br>
              <a:rPr lang="en-US" sz="3600" b="0" dirty="0">
                <a:solidFill>
                  <a:schemeClr val="bg1"/>
                </a:solidFill>
                <a:effectLst/>
              </a:rPr>
            </a:br>
            <a:r>
              <a:rPr lang="en-US" sz="2800" b="0" i="0" u="none" strike="noStrike" dirty="0">
                <a:solidFill>
                  <a:schemeClr val="accent1"/>
                </a:solidFill>
                <a:effectLst/>
                <a:latin typeface="Roboto" panose="02000000000000000000" pitchFamily="2" charset="0"/>
              </a:rPr>
              <a:t>Computer</a:t>
            </a:r>
            <a:r>
              <a:rPr lang="en-US" sz="2800" b="0" i="0" u="none" strike="noStrike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sz="2800" b="0" i="0" u="none" strike="noStrike" dirty="0">
                <a:solidFill>
                  <a:schemeClr val="accent1"/>
                </a:solidFill>
                <a:effectLst/>
                <a:latin typeface="Roboto" panose="02000000000000000000" pitchFamily="2" charset="0"/>
              </a:rPr>
              <a:t>Engineering Branch</a:t>
            </a:r>
            <a:endParaRPr lang="en-US" sz="3600" b="0" dirty="0">
              <a:solidFill>
                <a:schemeClr val="accent1"/>
              </a:solidFill>
              <a:effectLst/>
            </a:endParaRPr>
          </a:p>
          <a:p>
            <a:pPr rtl="0">
              <a:spcBef>
                <a:spcPts val="0"/>
              </a:spcBef>
              <a:spcAft>
                <a:spcPts val="1600"/>
              </a:spcAft>
            </a:pPr>
            <a:br>
              <a:rPr lang="en-US" sz="3600" b="0" dirty="0">
                <a:effectLst/>
              </a:rPr>
            </a:br>
            <a:r>
              <a:rPr lang="en-US" sz="3600" b="0" i="0" u="none" strike="noStrike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It is a Method where the computational requirements in modern computers are modelled after the very complex Nervous Systems and Human brain.(Neurons)</a:t>
            </a:r>
            <a:br>
              <a:rPr lang="en-US" sz="3600" dirty="0"/>
            </a:br>
            <a:endParaRPr lang="en-IN" sz="3600" dirty="0"/>
          </a:p>
        </p:txBody>
      </p:sp>
    </p:spTree>
    <p:extLst>
      <p:ext uri="{BB962C8B-B14F-4D97-AF65-F5344CB8AC3E}">
        <p14:creationId xmlns:p14="http://schemas.microsoft.com/office/powerpoint/2010/main" val="20379365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Placeholder 28">
            <a:extLst>
              <a:ext uri="{FF2B5EF4-FFF2-40B4-BE49-F238E27FC236}">
                <a16:creationId xmlns:a16="http://schemas.microsoft.com/office/drawing/2014/main" id="{4030AF8A-8228-F343-BEC1-75F9E00890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CD10AA2B-CF61-A2B0-1C0F-2502E7D748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4040" y="1675650"/>
            <a:ext cx="8352768" cy="442696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939C6B0-40DB-D4F8-4702-B9DE21BD7BAF}"/>
              </a:ext>
            </a:extLst>
          </p:cNvPr>
          <p:cNvSpPr txBox="1"/>
          <p:nvPr/>
        </p:nvSpPr>
        <p:spPr>
          <a:xfrm>
            <a:off x="101359" y="8162"/>
            <a:ext cx="702190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altLang="en-US" sz="5400" b="0" i="0" u="none" strike="noStrike" cap="none" normalizeH="0" baseline="0" dirty="0">
                <a:ln>
                  <a:noFill/>
                </a:ln>
                <a:solidFill>
                  <a:srgbClr val="2A3990"/>
                </a:solidFill>
                <a:effectLst/>
                <a:latin typeface="Roboto" panose="02000000000000000000" pitchFamily="2" charset="0"/>
              </a:rPr>
              <a:t>What is NEURON ??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3548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25" descr="A picture containing cable, connector, red">
            <a:extLst>
              <a:ext uri="{FF2B5EF4-FFF2-40B4-BE49-F238E27FC236}">
                <a16:creationId xmlns:a16="http://schemas.microsoft.com/office/drawing/2014/main" id="{62BA7BC3-92EE-1A48-9C9C-3DB49A92B738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solidFill>
            <a:schemeClr val="bg1"/>
          </a:solidFill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2DE8458-290E-F74E-88EF-CC9B0D626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5"/>
          <a:stretch/>
        </p:blipFill>
        <p:spPr>
          <a:xfrm>
            <a:off x="4419600" y="1911927"/>
            <a:ext cx="7772400" cy="4946073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10" name="Right Triangle 9">
            <a:extLst>
              <a:ext uri="{FF2B5EF4-FFF2-40B4-BE49-F238E27FC236}">
                <a16:creationId xmlns:a16="http://schemas.microsoft.com/office/drawing/2014/main" id="{B1537400-0358-1343-B656-C2349896C2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404360" y="6070600"/>
            <a:ext cx="848217" cy="787400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13" name="Right Triangle 12">
            <a:extLst>
              <a:ext uri="{FF2B5EF4-FFF2-40B4-BE49-F238E27FC236}">
                <a16:creationId xmlns:a16="http://schemas.microsoft.com/office/drawing/2014/main" id="{6C58813B-26BB-8549-A635-0966C79A0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11361737" y="1896738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4CC38B3-E784-6745-B78F-8AB1641B68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465264" y="5380271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4A75E66-4D82-114E-B2C1-2D90AA8B94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796401" y="1874737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9288255-7EBE-A616-B2EC-A6C89A11F1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8944"/>
              </p:ext>
            </p:extLst>
          </p:nvPr>
        </p:nvGraphicFramePr>
        <p:xfrm>
          <a:off x="578475" y="2398039"/>
          <a:ext cx="4674102" cy="3326344"/>
        </p:xfrm>
        <a:graphic>
          <a:graphicData uri="http://schemas.openxmlformats.org/drawingml/2006/table">
            <a:tbl>
              <a:tblPr/>
              <a:tblGrid>
                <a:gridCol w="2365482">
                  <a:extLst>
                    <a:ext uri="{9D8B030D-6E8A-4147-A177-3AD203B41FA5}">
                      <a16:colId xmlns:a16="http://schemas.microsoft.com/office/drawing/2014/main" val="1125613972"/>
                    </a:ext>
                  </a:extLst>
                </a:gridCol>
                <a:gridCol w="2308620">
                  <a:extLst>
                    <a:ext uri="{9D8B030D-6E8A-4147-A177-3AD203B41FA5}">
                      <a16:colId xmlns:a16="http://schemas.microsoft.com/office/drawing/2014/main" val="3221202439"/>
                    </a:ext>
                  </a:extLst>
                </a:gridCol>
              </a:tblGrid>
              <a:tr h="90318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300" b="1" i="0" u="none" strike="noStrike" dirty="0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Biological Neural Network</a:t>
                      </a:r>
                      <a:endParaRPr lang="en-IN" dirty="0">
                        <a:effectLst/>
                      </a:endParaRPr>
                    </a:p>
                  </a:txBody>
                  <a:tcPr marL="114300" marR="114300" marT="114300" marB="1143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CCBE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300" b="1" i="0" u="none" strike="noStrike" dirty="0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Artificial Neural Network</a:t>
                      </a:r>
                      <a:endParaRPr lang="en-IN" dirty="0">
                        <a:effectLst/>
                      </a:endParaRPr>
                    </a:p>
                  </a:txBody>
                  <a:tcPr marL="114300" marR="114300" marT="114300" marB="1143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CCB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9976847"/>
                  </a:ext>
                </a:extLst>
              </a:tr>
              <a:tr h="605791"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 b="0" i="0" u="none" strike="noStrike">
                          <a:solidFill>
                            <a:srgbClr val="333333"/>
                          </a:solidFill>
                          <a:effectLst/>
                          <a:latin typeface="Roboto" panose="02000000000000000000" pitchFamily="2" charset="0"/>
                        </a:rPr>
                        <a:t>Dendrites</a:t>
                      </a:r>
                      <a:endParaRPr lang="en-IN">
                        <a:effectLst/>
                      </a:endParaRPr>
                    </a:p>
                  </a:txBody>
                  <a:tcPr marL="76200" marR="76200" marT="76200" marB="76200">
                    <a:lnL w="9525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 b="0" i="0" u="none" strike="noStrike">
                          <a:solidFill>
                            <a:srgbClr val="333333"/>
                          </a:solidFill>
                          <a:effectLst/>
                          <a:latin typeface="Roboto" panose="02000000000000000000" pitchFamily="2" charset="0"/>
                        </a:rPr>
                        <a:t>Inputs</a:t>
                      </a:r>
                      <a:endParaRPr lang="en-IN">
                        <a:effectLst/>
                      </a:endParaRPr>
                    </a:p>
                  </a:txBody>
                  <a:tcPr marL="76200" marR="76200" marT="76200" marB="76200">
                    <a:lnL w="9525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615893"/>
                  </a:ext>
                </a:extLst>
              </a:tr>
              <a:tr h="605791"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 b="0" i="0" u="none" strike="noStrike">
                          <a:solidFill>
                            <a:srgbClr val="333333"/>
                          </a:solidFill>
                          <a:effectLst/>
                          <a:latin typeface="Roboto" panose="02000000000000000000" pitchFamily="2" charset="0"/>
                        </a:rPr>
                        <a:t>Cell nucleus</a:t>
                      </a:r>
                      <a:endParaRPr lang="en-IN">
                        <a:effectLst/>
                      </a:endParaRPr>
                    </a:p>
                  </a:txBody>
                  <a:tcPr marL="76200" marR="76200" marT="76200" marB="76200">
                    <a:lnL w="9525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 b="0" i="0" u="none" strike="noStrike">
                          <a:solidFill>
                            <a:srgbClr val="333333"/>
                          </a:solidFill>
                          <a:effectLst/>
                          <a:latin typeface="Roboto" panose="02000000000000000000" pitchFamily="2" charset="0"/>
                        </a:rPr>
                        <a:t>Nodes</a:t>
                      </a:r>
                      <a:endParaRPr lang="en-IN">
                        <a:effectLst/>
                      </a:endParaRPr>
                    </a:p>
                  </a:txBody>
                  <a:tcPr marL="76200" marR="76200" marT="76200" marB="76200">
                    <a:lnL w="9525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2545128"/>
                  </a:ext>
                </a:extLst>
              </a:tr>
              <a:tr h="605791"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 b="0" i="0" u="none" strike="noStrike">
                          <a:solidFill>
                            <a:srgbClr val="333333"/>
                          </a:solidFill>
                          <a:effectLst/>
                          <a:latin typeface="Roboto" panose="02000000000000000000" pitchFamily="2" charset="0"/>
                        </a:rPr>
                        <a:t>Synapse</a:t>
                      </a:r>
                      <a:endParaRPr lang="en-IN">
                        <a:effectLst/>
                      </a:endParaRPr>
                    </a:p>
                  </a:txBody>
                  <a:tcPr marL="76200" marR="76200" marT="76200" marB="76200">
                    <a:lnL w="9525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 b="0" i="0" u="none" strike="noStrike">
                          <a:solidFill>
                            <a:srgbClr val="333333"/>
                          </a:solidFill>
                          <a:effectLst/>
                          <a:latin typeface="Roboto" panose="02000000000000000000" pitchFamily="2" charset="0"/>
                        </a:rPr>
                        <a:t>Weights</a:t>
                      </a:r>
                      <a:endParaRPr lang="en-IN">
                        <a:effectLst/>
                      </a:endParaRPr>
                    </a:p>
                  </a:txBody>
                  <a:tcPr marL="76200" marR="76200" marT="76200" marB="76200">
                    <a:lnL w="9525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4927732"/>
                  </a:ext>
                </a:extLst>
              </a:tr>
              <a:tr h="605791"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 b="0" i="0" u="none" strike="noStrike" dirty="0">
                          <a:solidFill>
                            <a:srgbClr val="333333"/>
                          </a:solidFill>
                          <a:effectLst/>
                          <a:latin typeface="Roboto" panose="02000000000000000000" pitchFamily="2" charset="0"/>
                        </a:rPr>
                        <a:t>Axon</a:t>
                      </a:r>
                      <a:endParaRPr lang="en-IN" dirty="0">
                        <a:effectLst/>
                      </a:endParaRPr>
                    </a:p>
                  </a:txBody>
                  <a:tcPr marL="76200" marR="76200" marT="76200" marB="76200">
                    <a:lnL w="9525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 b="0" i="0" u="none" strike="noStrike" dirty="0">
                          <a:solidFill>
                            <a:srgbClr val="333333"/>
                          </a:solidFill>
                          <a:effectLst/>
                          <a:latin typeface="Roboto" panose="02000000000000000000" pitchFamily="2" charset="0"/>
                        </a:rPr>
                        <a:t>Output</a:t>
                      </a:r>
                      <a:endParaRPr lang="en-IN" dirty="0">
                        <a:effectLst/>
                      </a:endParaRPr>
                    </a:p>
                  </a:txBody>
                  <a:tcPr marL="76200" marR="76200" marT="76200" marB="76200">
                    <a:lnL w="9525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8609977"/>
                  </a:ext>
                </a:extLst>
              </a:tr>
            </a:tbl>
          </a:graphicData>
        </a:graphic>
      </p:graphicFrame>
      <p:pic>
        <p:nvPicPr>
          <p:cNvPr id="2050" name="Picture 2">
            <a:extLst>
              <a:ext uri="{FF2B5EF4-FFF2-40B4-BE49-F238E27FC236}">
                <a16:creationId xmlns:a16="http://schemas.microsoft.com/office/drawing/2014/main" id="{E4BC965F-E65E-5704-C789-570B90EED1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7267" y="2671895"/>
            <a:ext cx="5886933" cy="277863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14457FE-0F12-3C8D-EE85-FA68BCDB0945}"/>
              </a:ext>
            </a:extLst>
          </p:cNvPr>
          <p:cNvSpPr txBox="1"/>
          <p:nvPr/>
        </p:nvSpPr>
        <p:spPr>
          <a:xfrm>
            <a:off x="672859" y="23131"/>
            <a:ext cx="7021903" cy="923330"/>
          </a:xfrm>
          <a:prstGeom prst="rect">
            <a:avLst/>
          </a:prstGeom>
          <a:solidFill>
            <a:srgbClr val="C00000"/>
          </a:solidFill>
        </p:spPr>
        <p:txBody>
          <a:bodyPr wrap="square" rtlCol="0">
            <a:spAutoFit/>
          </a:bodyPr>
          <a:lstStyle/>
          <a:p>
            <a:r>
              <a:rPr kumimoji="0" lang="en-US" altLang="en-US" sz="5400" b="0" i="0" u="none" strike="noStrike" cap="none" normalizeH="0" baseline="0" dirty="0">
                <a:ln>
                  <a:noFill/>
                </a:ln>
                <a:solidFill>
                  <a:srgbClr val="2A3990"/>
                </a:solidFill>
                <a:effectLst/>
                <a:latin typeface="Roboto" panose="02000000000000000000" pitchFamily="2" charset="0"/>
              </a:rPr>
              <a:t>What is NEURON ??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044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8F8FABDE-9D3A-7CAB-F0D6-ECFAB30CE077}"/>
              </a:ext>
            </a:extLst>
          </p:cNvPr>
          <p:cNvSpPr txBox="1"/>
          <p:nvPr/>
        </p:nvSpPr>
        <p:spPr>
          <a:xfrm>
            <a:off x="673894" y="0"/>
            <a:ext cx="611028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IN" sz="5400" b="0" i="0" u="none" strike="noStrike" dirty="0">
                <a:solidFill>
                  <a:srgbClr val="2A3990"/>
                </a:solidFill>
                <a:effectLst/>
                <a:latin typeface="Roboto" panose="02000000000000000000" pitchFamily="2" charset="0"/>
              </a:rPr>
              <a:t>Building Neuron</a:t>
            </a:r>
            <a:endParaRPr lang="en-IN" sz="5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63A1B5-1D23-FA07-815B-E29819A33EDF}"/>
              </a:ext>
            </a:extLst>
          </p:cNvPr>
          <p:cNvSpPr txBox="1"/>
          <p:nvPr/>
        </p:nvSpPr>
        <p:spPr>
          <a:xfrm>
            <a:off x="108942" y="1661875"/>
            <a:ext cx="11974116" cy="44781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IN" sz="1500" b="1" i="0" u="none" strike="noStrike" dirty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inputs = [1, 2, 3, 2.5]</a:t>
            </a:r>
            <a:endParaRPr lang="en-IN" sz="1500" b="0" dirty="0">
              <a:solidFill>
                <a:schemeClr val="bg1"/>
              </a:solidFill>
              <a:effectLst/>
            </a:endParaRPr>
          </a:p>
          <a:p>
            <a:r>
              <a:rPr lang="en-IN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weights1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</a:t>
            </a:r>
            <a:r>
              <a:rPr lang="en-IN" sz="15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0.2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5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0.8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IN" sz="15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5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1.0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en-IN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weights2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</a:t>
            </a:r>
            <a:r>
              <a:rPr lang="en-IN" sz="15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IN" sz="15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0.91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5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0.26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IN" sz="15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en-IN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weights3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</a:t>
            </a:r>
            <a:r>
              <a:rPr lang="en-I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IN" sz="15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0.26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IN" sz="15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0.27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5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0.17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5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0.87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b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IN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bias1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5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endParaRPr lang="en-IN" sz="15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bias2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5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endParaRPr lang="en-IN" sz="15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bias3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5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0.5</a:t>
            </a:r>
            <a:endParaRPr lang="en-IN" sz="15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IN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output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[inputs[</a:t>
            </a:r>
            <a:r>
              <a:rPr lang="en-IN" sz="15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I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IN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weights1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15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I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inputs[</a:t>
            </a:r>
            <a:r>
              <a:rPr lang="en-IN" sz="15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I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IN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weights1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15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I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inputs[</a:t>
            </a:r>
            <a:r>
              <a:rPr lang="en-IN" sz="15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I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IN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weights1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15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I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inputs[</a:t>
            </a:r>
            <a:r>
              <a:rPr lang="en-IN" sz="15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I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IN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weights1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15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I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bias1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inputs[</a:t>
            </a:r>
            <a:r>
              <a:rPr lang="en-IN" sz="15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I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IN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weights2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15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I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inputs[</a:t>
            </a:r>
            <a:r>
              <a:rPr lang="en-IN" sz="15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I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IN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weights2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15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I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inputs[</a:t>
            </a:r>
            <a:r>
              <a:rPr lang="en-IN" sz="15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I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IN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weights2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15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I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inputs[</a:t>
            </a:r>
            <a:r>
              <a:rPr lang="en-IN" sz="15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I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IN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weights2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15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I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bias2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inputs[</a:t>
            </a:r>
            <a:r>
              <a:rPr lang="en-IN" sz="15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I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IN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weights3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15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I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inputs[</a:t>
            </a:r>
            <a:r>
              <a:rPr lang="en-IN" sz="15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I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IN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weights3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15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I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inputs[</a:t>
            </a:r>
            <a:r>
              <a:rPr lang="en-IN" sz="15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I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IN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weights3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15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I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inputs[</a:t>
            </a:r>
            <a:r>
              <a:rPr lang="en-IN" sz="15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I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IN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weights3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15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IN" sz="15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bias3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b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IN" sz="15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5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output</a:t>
            </a:r>
            <a:r>
              <a:rPr lang="en-IN" sz="15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br>
              <a:rPr lang="en-IN" sz="1500" b="0" dirty="0">
                <a:solidFill>
                  <a:schemeClr val="bg1"/>
                </a:solidFill>
                <a:effectLst/>
              </a:rPr>
            </a:br>
            <a:br>
              <a:rPr lang="en-IN" sz="1500" b="0" dirty="0">
                <a:solidFill>
                  <a:schemeClr val="bg1"/>
                </a:solidFill>
                <a:effectLst/>
              </a:rPr>
            </a:br>
            <a:r>
              <a:rPr lang="en-IN" sz="1500" b="1" i="0" u="none" strike="noStrike" dirty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&gt;&gt;&gt; [4.8, 1.21, 2.385]</a:t>
            </a:r>
            <a:endParaRPr lang="en-IN" sz="1500" b="0" dirty="0">
              <a:solidFill>
                <a:schemeClr val="bg1"/>
              </a:solidFill>
              <a:effectLst/>
            </a:endParaRPr>
          </a:p>
          <a:p>
            <a:br>
              <a:rPr lang="en-IN" sz="1500" dirty="0">
                <a:solidFill>
                  <a:schemeClr val="bg1"/>
                </a:solidFill>
              </a:rPr>
            </a:br>
            <a:endParaRPr lang="en-IN" sz="150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5E45C55-D656-5F8A-6E45-E81B70F04993}"/>
              </a:ext>
            </a:extLst>
          </p:cNvPr>
          <p:cNvSpPr txBox="1"/>
          <p:nvPr/>
        </p:nvSpPr>
        <p:spPr>
          <a:xfrm>
            <a:off x="762000" y="822247"/>
            <a:ext cx="61102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Layer of 3 NEURONS (Static way of doing it)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769619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8F8FABDE-9D3A-7CAB-F0D6-ECFAB30CE077}"/>
              </a:ext>
            </a:extLst>
          </p:cNvPr>
          <p:cNvSpPr txBox="1"/>
          <p:nvPr/>
        </p:nvSpPr>
        <p:spPr>
          <a:xfrm>
            <a:off x="673894" y="0"/>
            <a:ext cx="611028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IN" sz="5400" b="0" i="0" u="none" strike="noStrike" dirty="0">
                <a:solidFill>
                  <a:srgbClr val="2A3990"/>
                </a:solidFill>
                <a:effectLst/>
                <a:latin typeface="Roboto" panose="02000000000000000000" pitchFamily="2" charset="0"/>
              </a:rPr>
              <a:t>Building Neuron</a:t>
            </a:r>
            <a:endParaRPr lang="en-IN" sz="5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63A1B5-1D23-FA07-815B-E29819A33EDF}"/>
              </a:ext>
            </a:extLst>
          </p:cNvPr>
          <p:cNvSpPr txBox="1"/>
          <p:nvPr/>
        </p:nvSpPr>
        <p:spPr>
          <a:xfrm>
            <a:off x="232767" y="1461850"/>
            <a:ext cx="12083058" cy="47705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IN" sz="1600" b="1" i="0" u="none" strike="noStrike" dirty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inputs = [1, 2, 3, 2.5]</a:t>
            </a:r>
            <a:endParaRPr lang="en-IN" sz="1600" b="0" dirty="0">
              <a:solidFill>
                <a:schemeClr val="bg1"/>
              </a:solidFill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IN" sz="1600" b="0" i="0" u="none" strike="noStrike" dirty="0">
                <a:solidFill>
                  <a:srgbClr val="9CDCFE"/>
                </a:solidFill>
                <a:effectLst/>
                <a:latin typeface="Courier New" panose="02070309020205020404" pitchFamily="49" charset="0"/>
              </a:rPr>
              <a:t>weights</a:t>
            </a:r>
            <a:r>
              <a:rPr lang="en-IN" sz="1600" b="0" i="0" u="none" strike="noStrike" dirty="0">
                <a:solidFill>
                  <a:srgbClr val="CCCCCC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N" sz="1600" b="0" i="0" u="none" strike="noStrike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=</a:t>
            </a:r>
            <a:r>
              <a:rPr lang="en-IN" sz="1600" b="0" i="0" u="none" strike="noStrike" dirty="0">
                <a:solidFill>
                  <a:srgbClr val="CCCCCC"/>
                </a:solidFill>
                <a:effectLst/>
                <a:latin typeface="Courier New" panose="02070309020205020404" pitchFamily="49" charset="0"/>
              </a:rPr>
              <a:t> [[</a:t>
            </a:r>
            <a:r>
              <a:rPr lang="en-IN" sz="1600" b="0" i="0" u="none" strike="noStrike" dirty="0">
                <a:solidFill>
                  <a:srgbClr val="B5CEA8"/>
                </a:solidFill>
                <a:effectLst/>
                <a:latin typeface="Courier New" panose="02070309020205020404" pitchFamily="49" charset="0"/>
              </a:rPr>
              <a:t>0.2</a:t>
            </a:r>
            <a:r>
              <a:rPr lang="en-IN" sz="1600" b="0" i="0" u="none" strike="noStrike" dirty="0">
                <a:solidFill>
                  <a:srgbClr val="CCCCCC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IN" sz="1600" b="0" i="0" u="none" strike="noStrike" dirty="0">
                <a:solidFill>
                  <a:srgbClr val="B5CEA8"/>
                </a:solidFill>
                <a:effectLst/>
                <a:latin typeface="Courier New" panose="02070309020205020404" pitchFamily="49" charset="0"/>
              </a:rPr>
              <a:t>0.8</a:t>
            </a:r>
            <a:r>
              <a:rPr lang="en-IN" sz="1600" b="0" i="0" u="none" strike="noStrike" dirty="0">
                <a:solidFill>
                  <a:srgbClr val="CCCCCC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IN" sz="1600" b="0" i="0" u="none" strike="noStrike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-</a:t>
            </a:r>
            <a:r>
              <a:rPr lang="en-IN" sz="1600" b="0" i="0" u="none" strike="noStrike" dirty="0">
                <a:solidFill>
                  <a:srgbClr val="B5CEA8"/>
                </a:solidFill>
                <a:effectLst/>
                <a:latin typeface="Courier New" panose="02070309020205020404" pitchFamily="49" charset="0"/>
              </a:rPr>
              <a:t>0.5</a:t>
            </a:r>
            <a:r>
              <a:rPr lang="en-IN" sz="1600" b="0" i="0" u="none" strike="noStrike" dirty="0">
                <a:solidFill>
                  <a:srgbClr val="CCCCCC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IN" sz="1600" b="0" i="0" u="none" strike="noStrike" dirty="0">
                <a:solidFill>
                  <a:srgbClr val="B5CEA8"/>
                </a:solidFill>
                <a:effectLst/>
                <a:latin typeface="Courier New" panose="02070309020205020404" pitchFamily="49" charset="0"/>
              </a:rPr>
              <a:t>1.0</a:t>
            </a:r>
            <a:r>
              <a:rPr lang="en-IN" sz="1600" b="0" i="0" u="none" strike="noStrike" dirty="0">
                <a:solidFill>
                  <a:srgbClr val="CCCCCC"/>
                </a:solidFill>
                <a:effectLst/>
                <a:latin typeface="Courier New" panose="02070309020205020404" pitchFamily="49" charset="0"/>
              </a:rPr>
              <a:t>],</a:t>
            </a:r>
            <a:endParaRPr lang="en-IN" sz="16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IN" sz="1600" b="0" i="0" u="none" strike="noStrike" dirty="0">
                <a:solidFill>
                  <a:srgbClr val="CCCCCC"/>
                </a:solidFill>
                <a:effectLst/>
                <a:latin typeface="Courier New" panose="02070309020205020404" pitchFamily="49" charset="0"/>
              </a:rPr>
              <a:t>           [</a:t>
            </a:r>
            <a:r>
              <a:rPr lang="en-IN" sz="1600" b="0" i="0" u="none" strike="noStrike" dirty="0">
                <a:solidFill>
                  <a:srgbClr val="B5CEA8"/>
                </a:solidFill>
                <a:effectLst/>
                <a:latin typeface="Courier New" panose="02070309020205020404" pitchFamily="49" charset="0"/>
              </a:rPr>
              <a:t>0.5</a:t>
            </a:r>
            <a:r>
              <a:rPr lang="en-IN" sz="1600" b="0" i="0" u="none" strike="noStrike" dirty="0">
                <a:solidFill>
                  <a:srgbClr val="CCCCCC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IN" sz="1600" b="0" i="0" u="none" strike="noStrike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-</a:t>
            </a:r>
            <a:r>
              <a:rPr lang="en-IN" sz="1600" b="0" i="0" u="none" strike="noStrike" dirty="0">
                <a:solidFill>
                  <a:srgbClr val="B5CEA8"/>
                </a:solidFill>
                <a:effectLst/>
                <a:latin typeface="Courier New" panose="02070309020205020404" pitchFamily="49" charset="0"/>
              </a:rPr>
              <a:t>0.91</a:t>
            </a:r>
            <a:r>
              <a:rPr lang="en-IN" sz="1600" b="0" i="0" u="none" strike="noStrike" dirty="0">
                <a:solidFill>
                  <a:srgbClr val="CCCCCC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IN" sz="1600" b="0" i="0" u="none" strike="noStrike" dirty="0">
                <a:solidFill>
                  <a:srgbClr val="B5CEA8"/>
                </a:solidFill>
                <a:effectLst/>
                <a:latin typeface="Courier New" panose="02070309020205020404" pitchFamily="49" charset="0"/>
              </a:rPr>
              <a:t>0.26</a:t>
            </a:r>
            <a:r>
              <a:rPr lang="en-IN" sz="1600" b="0" i="0" u="none" strike="noStrike" dirty="0">
                <a:solidFill>
                  <a:srgbClr val="CCCCCC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IN" sz="1600" b="0" i="0" u="none" strike="noStrike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-</a:t>
            </a:r>
            <a:r>
              <a:rPr lang="en-IN" sz="1600" b="0" i="0" u="none" strike="noStrike" dirty="0">
                <a:solidFill>
                  <a:srgbClr val="B5CEA8"/>
                </a:solidFill>
                <a:effectLst/>
                <a:latin typeface="Courier New" panose="02070309020205020404" pitchFamily="49" charset="0"/>
              </a:rPr>
              <a:t>0.5</a:t>
            </a:r>
            <a:r>
              <a:rPr lang="en-IN" sz="1600" b="0" i="0" u="none" strike="noStrike" dirty="0">
                <a:solidFill>
                  <a:srgbClr val="CCCCCC"/>
                </a:solidFill>
                <a:effectLst/>
                <a:latin typeface="Courier New" panose="02070309020205020404" pitchFamily="49" charset="0"/>
              </a:rPr>
              <a:t>],</a:t>
            </a:r>
            <a:endParaRPr lang="en-IN" sz="16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IN" sz="1600" b="0" i="0" u="none" strike="noStrike" dirty="0">
                <a:solidFill>
                  <a:srgbClr val="CCCCCC"/>
                </a:solidFill>
                <a:effectLst/>
                <a:latin typeface="Courier New" panose="02070309020205020404" pitchFamily="49" charset="0"/>
              </a:rPr>
              <a:t>           [</a:t>
            </a:r>
            <a:r>
              <a:rPr lang="en-IN" sz="1600" b="0" i="0" u="none" strike="noStrike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-</a:t>
            </a:r>
            <a:r>
              <a:rPr lang="en-IN" sz="1600" b="0" i="0" u="none" strike="noStrike" dirty="0">
                <a:solidFill>
                  <a:srgbClr val="B5CEA8"/>
                </a:solidFill>
                <a:effectLst/>
                <a:latin typeface="Courier New" panose="02070309020205020404" pitchFamily="49" charset="0"/>
              </a:rPr>
              <a:t>0.26</a:t>
            </a:r>
            <a:r>
              <a:rPr lang="en-IN" sz="1600" b="0" i="0" u="none" strike="noStrike" dirty="0">
                <a:solidFill>
                  <a:srgbClr val="CCCCCC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IN" sz="1600" b="0" i="0" u="none" strike="noStrike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-</a:t>
            </a:r>
            <a:r>
              <a:rPr lang="en-IN" sz="1600" b="0" i="0" u="none" strike="noStrike" dirty="0">
                <a:solidFill>
                  <a:srgbClr val="B5CEA8"/>
                </a:solidFill>
                <a:effectLst/>
                <a:latin typeface="Courier New" panose="02070309020205020404" pitchFamily="49" charset="0"/>
              </a:rPr>
              <a:t>0.27</a:t>
            </a:r>
            <a:r>
              <a:rPr lang="en-IN" sz="1600" b="0" i="0" u="none" strike="noStrike" dirty="0">
                <a:solidFill>
                  <a:srgbClr val="CCCCCC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IN" sz="1600" b="0" i="0" u="none" strike="noStrike" dirty="0">
                <a:solidFill>
                  <a:srgbClr val="B5CEA8"/>
                </a:solidFill>
                <a:effectLst/>
                <a:latin typeface="Courier New" panose="02070309020205020404" pitchFamily="49" charset="0"/>
              </a:rPr>
              <a:t>0.17</a:t>
            </a:r>
            <a:r>
              <a:rPr lang="en-IN" sz="1600" b="0" i="0" u="none" strike="noStrike" dirty="0">
                <a:solidFill>
                  <a:srgbClr val="CCCCCC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IN" sz="1600" b="0" i="0" u="none" strike="noStrike" dirty="0">
                <a:solidFill>
                  <a:srgbClr val="B5CEA8"/>
                </a:solidFill>
                <a:effectLst/>
                <a:latin typeface="Courier New" panose="02070309020205020404" pitchFamily="49" charset="0"/>
              </a:rPr>
              <a:t>0.87</a:t>
            </a:r>
            <a:r>
              <a:rPr lang="en-IN" sz="1600" b="0" i="0" u="none" strike="noStrike" dirty="0">
                <a:solidFill>
                  <a:srgbClr val="CCCCCC"/>
                </a:solidFill>
                <a:effectLst/>
                <a:latin typeface="Courier New" panose="02070309020205020404" pitchFamily="49" charset="0"/>
              </a:rPr>
              <a:t>]]</a:t>
            </a:r>
            <a:endParaRPr lang="en-IN" sz="16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br>
              <a:rPr lang="en-IN" sz="1600" b="0" dirty="0">
                <a:effectLst/>
              </a:rPr>
            </a:br>
            <a:r>
              <a:rPr lang="en-IN" sz="1600" b="0" i="0" u="none" strike="noStrike" dirty="0">
                <a:solidFill>
                  <a:srgbClr val="9CDCFE"/>
                </a:solidFill>
                <a:effectLst/>
                <a:latin typeface="Courier New" panose="02070309020205020404" pitchFamily="49" charset="0"/>
              </a:rPr>
              <a:t>bias</a:t>
            </a:r>
            <a:r>
              <a:rPr lang="en-IN" sz="1600" b="0" i="0" u="none" strike="noStrike" dirty="0">
                <a:solidFill>
                  <a:srgbClr val="CCCCCC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N" sz="1600" b="0" i="0" u="none" strike="noStrike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=</a:t>
            </a:r>
            <a:r>
              <a:rPr lang="en-IN" sz="1600" b="0" i="0" u="none" strike="noStrike" dirty="0">
                <a:solidFill>
                  <a:srgbClr val="CCCCCC"/>
                </a:solidFill>
                <a:effectLst/>
                <a:latin typeface="Courier New" panose="02070309020205020404" pitchFamily="49" charset="0"/>
              </a:rPr>
              <a:t> [</a:t>
            </a:r>
            <a:r>
              <a:rPr lang="en-IN" sz="1600" b="0" i="0" u="none" strike="noStrike" dirty="0">
                <a:solidFill>
                  <a:srgbClr val="B5CEA8"/>
                </a:solidFill>
                <a:effectLst/>
                <a:latin typeface="Courier New" panose="02070309020205020404" pitchFamily="49" charset="0"/>
              </a:rPr>
              <a:t>2</a:t>
            </a:r>
            <a:r>
              <a:rPr lang="en-IN" sz="1600" b="0" i="0" u="none" strike="noStrike" dirty="0">
                <a:solidFill>
                  <a:srgbClr val="CCCCCC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IN" sz="1600" b="0" i="0" u="none" strike="noStrike" dirty="0">
                <a:solidFill>
                  <a:srgbClr val="B5CEA8"/>
                </a:solidFill>
                <a:effectLst/>
                <a:latin typeface="Courier New" panose="02070309020205020404" pitchFamily="49" charset="0"/>
              </a:rPr>
              <a:t>3</a:t>
            </a:r>
            <a:r>
              <a:rPr lang="en-IN" sz="1600" b="0" i="0" u="none" strike="noStrike" dirty="0">
                <a:solidFill>
                  <a:srgbClr val="CCCCCC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IN" sz="1600" b="0" i="0" u="none" strike="noStrike" dirty="0">
                <a:solidFill>
                  <a:srgbClr val="B5CEA8"/>
                </a:solidFill>
                <a:effectLst/>
                <a:latin typeface="Courier New" panose="02070309020205020404" pitchFamily="49" charset="0"/>
              </a:rPr>
              <a:t>0.5</a:t>
            </a:r>
            <a:r>
              <a:rPr lang="en-IN" sz="1600" b="0" i="0" u="none" strike="noStrike" dirty="0">
                <a:solidFill>
                  <a:srgbClr val="CCCCCC"/>
                </a:solidFill>
                <a:effectLst/>
                <a:latin typeface="Courier New" panose="02070309020205020404" pitchFamily="49" charset="0"/>
              </a:rPr>
              <a:t>]</a:t>
            </a:r>
            <a:endParaRPr lang="en-IN" sz="16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br>
              <a:rPr lang="en-IN" sz="1600" b="0" dirty="0">
                <a:effectLst/>
              </a:rPr>
            </a:br>
            <a:r>
              <a:rPr lang="en-IN" sz="1600" b="0" i="0" u="none" strike="noStrike" dirty="0" err="1">
                <a:solidFill>
                  <a:srgbClr val="9CDCFE"/>
                </a:solidFill>
                <a:effectLst/>
                <a:latin typeface="Courier New" panose="02070309020205020404" pitchFamily="49" charset="0"/>
              </a:rPr>
              <a:t>layer_outputs</a:t>
            </a:r>
            <a:r>
              <a:rPr lang="en-IN" sz="1600" b="0" i="0" u="none" strike="noStrike" dirty="0">
                <a:solidFill>
                  <a:srgbClr val="CCCCCC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N" sz="1600" b="0" i="0" u="none" strike="noStrike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=</a:t>
            </a:r>
            <a:r>
              <a:rPr lang="en-IN" sz="1600" b="0" i="0" u="none" strike="noStrike" dirty="0">
                <a:solidFill>
                  <a:srgbClr val="CCCCCC"/>
                </a:solidFill>
                <a:effectLst/>
                <a:latin typeface="Courier New" panose="02070309020205020404" pitchFamily="49" charset="0"/>
              </a:rPr>
              <a:t> []  </a:t>
            </a:r>
            <a:r>
              <a:rPr lang="en-IN" sz="1600" b="0" i="0" u="none" strike="noStrike" dirty="0">
                <a:solidFill>
                  <a:srgbClr val="6A9955"/>
                </a:solidFill>
                <a:effectLst/>
                <a:latin typeface="Courier New" panose="02070309020205020404" pitchFamily="49" charset="0"/>
              </a:rPr>
              <a:t># Output of current layer</a:t>
            </a:r>
            <a:endParaRPr lang="en-IN" sz="16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IN" sz="1600" b="0" i="0" u="none" strike="noStrike" dirty="0">
                <a:solidFill>
                  <a:srgbClr val="C586C0"/>
                </a:solidFill>
                <a:effectLst/>
                <a:latin typeface="Courier New" panose="02070309020205020404" pitchFamily="49" charset="0"/>
              </a:rPr>
              <a:t>for</a:t>
            </a:r>
            <a:r>
              <a:rPr lang="en-IN" sz="1600" b="0" i="0" u="none" strike="noStrike" dirty="0">
                <a:solidFill>
                  <a:srgbClr val="CCCCCC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N" sz="1600" b="0" i="0" u="none" strike="noStrike" dirty="0" err="1">
                <a:solidFill>
                  <a:srgbClr val="9CDCFE"/>
                </a:solidFill>
                <a:effectLst/>
                <a:latin typeface="Courier New" panose="02070309020205020404" pitchFamily="49" charset="0"/>
              </a:rPr>
              <a:t>neuron_weights</a:t>
            </a:r>
            <a:r>
              <a:rPr lang="en-IN" sz="1600" b="0" i="0" u="none" strike="noStrike" dirty="0">
                <a:solidFill>
                  <a:srgbClr val="CCCCCC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IN" sz="1600" b="0" i="0" u="none" strike="noStrike" dirty="0" err="1">
                <a:solidFill>
                  <a:srgbClr val="9CDCFE"/>
                </a:solidFill>
                <a:effectLst/>
                <a:latin typeface="Courier New" panose="02070309020205020404" pitchFamily="49" charset="0"/>
              </a:rPr>
              <a:t>neuron_bias</a:t>
            </a:r>
            <a:r>
              <a:rPr lang="en-IN" sz="1600" b="0" i="0" u="none" strike="noStrike" dirty="0">
                <a:solidFill>
                  <a:srgbClr val="CCCCCC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N" sz="1600" b="0" i="0" u="none" strike="noStrike" dirty="0">
                <a:solidFill>
                  <a:srgbClr val="C586C0"/>
                </a:solidFill>
                <a:effectLst/>
                <a:latin typeface="Courier New" panose="02070309020205020404" pitchFamily="49" charset="0"/>
              </a:rPr>
              <a:t>in</a:t>
            </a:r>
            <a:r>
              <a:rPr lang="en-IN" sz="1600" b="0" i="0" u="none" strike="noStrike" dirty="0">
                <a:solidFill>
                  <a:srgbClr val="CCCCCC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N" sz="1600" b="0" i="0" u="none" strike="noStrike" dirty="0">
                <a:solidFill>
                  <a:srgbClr val="4EC9B0"/>
                </a:solidFill>
                <a:effectLst/>
                <a:latin typeface="Courier New" panose="02070309020205020404" pitchFamily="49" charset="0"/>
              </a:rPr>
              <a:t>zip</a:t>
            </a:r>
            <a:r>
              <a:rPr lang="en-IN" sz="1600" b="0" i="0" u="none" strike="noStrike" dirty="0">
                <a:solidFill>
                  <a:srgbClr val="CCCCCC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IN" sz="1600" b="0" i="0" u="none" strike="noStrike" dirty="0">
                <a:solidFill>
                  <a:srgbClr val="9CDCFE"/>
                </a:solidFill>
                <a:effectLst/>
                <a:latin typeface="Courier New" panose="02070309020205020404" pitchFamily="49" charset="0"/>
              </a:rPr>
              <a:t>weights</a:t>
            </a:r>
            <a:r>
              <a:rPr lang="en-IN" sz="1600" b="0" i="0" u="none" strike="noStrike" dirty="0">
                <a:solidFill>
                  <a:srgbClr val="CCCCCC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IN" sz="1600" b="0" i="0" u="none" strike="noStrike" dirty="0">
                <a:solidFill>
                  <a:srgbClr val="9CDCFE"/>
                </a:solidFill>
                <a:effectLst/>
                <a:latin typeface="Courier New" panose="02070309020205020404" pitchFamily="49" charset="0"/>
              </a:rPr>
              <a:t>bias</a:t>
            </a:r>
            <a:r>
              <a:rPr lang="en-IN" sz="1600" b="0" i="0" u="none" strike="noStrike" dirty="0">
                <a:solidFill>
                  <a:srgbClr val="CCCCCC"/>
                </a:solidFill>
                <a:effectLst/>
                <a:latin typeface="Courier New" panose="02070309020205020404" pitchFamily="49" charset="0"/>
              </a:rPr>
              <a:t>): </a:t>
            </a:r>
            <a:r>
              <a:rPr lang="en-IN" sz="1600" b="0" i="0" u="none" strike="noStrike" dirty="0">
                <a:solidFill>
                  <a:srgbClr val="6A9955"/>
                </a:solidFill>
                <a:effectLst/>
                <a:latin typeface="Courier New" panose="02070309020205020404" pitchFamily="49" charset="0"/>
              </a:rPr>
              <a:t># zip is used to iterate over multiple lists at once</a:t>
            </a:r>
            <a:endParaRPr lang="en-IN" sz="16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IN" sz="1600" b="0" i="0" u="none" strike="noStrike" dirty="0">
                <a:solidFill>
                  <a:srgbClr val="CCCCCC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IN" sz="1600" b="0" i="0" u="none" strike="noStrike" dirty="0" err="1">
                <a:solidFill>
                  <a:srgbClr val="9CDCFE"/>
                </a:solidFill>
                <a:effectLst/>
                <a:latin typeface="Courier New" panose="02070309020205020404" pitchFamily="49" charset="0"/>
              </a:rPr>
              <a:t>neuron_output</a:t>
            </a:r>
            <a:r>
              <a:rPr lang="en-IN" sz="1600" b="0" i="0" u="none" strike="noStrike" dirty="0">
                <a:solidFill>
                  <a:srgbClr val="CCCCCC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N" sz="1600" b="0" i="0" u="none" strike="noStrike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=</a:t>
            </a:r>
            <a:r>
              <a:rPr lang="en-IN" sz="1600" b="0" i="0" u="none" strike="noStrike" dirty="0">
                <a:solidFill>
                  <a:srgbClr val="CCCCCC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N" sz="1600" b="0" i="0" u="none" strike="noStrike" dirty="0">
                <a:solidFill>
                  <a:srgbClr val="B5CEA8"/>
                </a:solidFill>
                <a:effectLst/>
                <a:latin typeface="Courier New" panose="02070309020205020404" pitchFamily="49" charset="0"/>
              </a:rPr>
              <a:t>0</a:t>
            </a:r>
            <a:r>
              <a:rPr lang="en-IN" sz="1600" b="0" i="0" u="none" strike="noStrike" dirty="0">
                <a:solidFill>
                  <a:srgbClr val="CCCCCC"/>
                </a:solidFill>
                <a:effectLst/>
                <a:latin typeface="Courier New" panose="02070309020205020404" pitchFamily="49" charset="0"/>
              </a:rPr>
              <a:t>  </a:t>
            </a:r>
            <a:r>
              <a:rPr lang="en-IN" sz="1600" b="0" i="0" u="none" strike="noStrike" dirty="0">
                <a:solidFill>
                  <a:srgbClr val="6A9955"/>
                </a:solidFill>
                <a:effectLst/>
                <a:latin typeface="Courier New" panose="02070309020205020404" pitchFamily="49" charset="0"/>
              </a:rPr>
              <a:t># Output of given neuron</a:t>
            </a:r>
            <a:endParaRPr lang="en-IN" sz="16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IN" sz="1600" b="0" i="0" u="none" strike="noStrike" dirty="0">
                <a:solidFill>
                  <a:srgbClr val="CCCCCC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IN" sz="1600" b="0" i="0" u="none" strike="noStrike" dirty="0">
                <a:solidFill>
                  <a:srgbClr val="C586C0"/>
                </a:solidFill>
                <a:effectLst/>
                <a:latin typeface="Courier New" panose="02070309020205020404" pitchFamily="49" charset="0"/>
              </a:rPr>
              <a:t>for</a:t>
            </a:r>
            <a:r>
              <a:rPr lang="en-IN" sz="1600" b="0" i="0" u="none" strike="noStrike" dirty="0">
                <a:solidFill>
                  <a:srgbClr val="CCCCCC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N" sz="1600" b="0" i="0" u="none" strike="noStrike" dirty="0" err="1">
                <a:solidFill>
                  <a:srgbClr val="9CDCFE"/>
                </a:solidFill>
                <a:effectLst/>
                <a:latin typeface="Courier New" panose="02070309020205020404" pitchFamily="49" charset="0"/>
              </a:rPr>
              <a:t>n_input</a:t>
            </a:r>
            <a:r>
              <a:rPr lang="en-IN" sz="1600" b="0" i="0" u="none" strike="noStrike" dirty="0">
                <a:solidFill>
                  <a:srgbClr val="CCCCCC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IN" sz="1600" b="0" i="0" u="none" strike="noStrike" dirty="0">
                <a:solidFill>
                  <a:srgbClr val="9CDCFE"/>
                </a:solidFill>
                <a:effectLst/>
                <a:latin typeface="Courier New" panose="02070309020205020404" pitchFamily="49" charset="0"/>
              </a:rPr>
              <a:t>weight</a:t>
            </a:r>
            <a:r>
              <a:rPr lang="en-IN" sz="1600" b="0" i="0" u="none" strike="noStrike" dirty="0">
                <a:solidFill>
                  <a:srgbClr val="CCCCCC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N" sz="1600" b="0" i="0" u="none" strike="noStrike" dirty="0">
                <a:solidFill>
                  <a:srgbClr val="C586C0"/>
                </a:solidFill>
                <a:effectLst/>
                <a:latin typeface="Courier New" panose="02070309020205020404" pitchFamily="49" charset="0"/>
              </a:rPr>
              <a:t>in</a:t>
            </a:r>
            <a:r>
              <a:rPr lang="en-IN" sz="1600" b="0" i="0" u="none" strike="noStrike" dirty="0">
                <a:solidFill>
                  <a:srgbClr val="CCCCCC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N" sz="1600" b="0" i="0" u="none" strike="noStrike" dirty="0">
                <a:solidFill>
                  <a:srgbClr val="4EC9B0"/>
                </a:solidFill>
                <a:effectLst/>
                <a:latin typeface="Courier New" panose="02070309020205020404" pitchFamily="49" charset="0"/>
              </a:rPr>
              <a:t>zip</a:t>
            </a:r>
            <a:r>
              <a:rPr lang="en-IN" sz="1600" b="0" i="0" u="none" strike="noStrike" dirty="0">
                <a:solidFill>
                  <a:srgbClr val="CCCCCC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IN" sz="1600" b="0" i="0" u="none" strike="noStrike" dirty="0">
                <a:solidFill>
                  <a:srgbClr val="9CDCFE"/>
                </a:solidFill>
                <a:effectLst/>
                <a:latin typeface="Courier New" panose="02070309020205020404" pitchFamily="49" charset="0"/>
              </a:rPr>
              <a:t>inputs</a:t>
            </a:r>
            <a:r>
              <a:rPr lang="en-IN" sz="1600" b="0" i="0" u="none" strike="noStrike" dirty="0">
                <a:solidFill>
                  <a:srgbClr val="CCCCCC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IN" sz="1600" b="0" i="0" u="none" strike="noStrike" dirty="0" err="1">
                <a:solidFill>
                  <a:srgbClr val="9CDCFE"/>
                </a:solidFill>
                <a:effectLst/>
                <a:latin typeface="Courier New" panose="02070309020205020404" pitchFamily="49" charset="0"/>
              </a:rPr>
              <a:t>neuron_weights</a:t>
            </a:r>
            <a:r>
              <a:rPr lang="en-IN" sz="1600" b="0" i="0" u="none" strike="noStrike" dirty="0">
                <a:solidFill>
                  <a:srgbClr val="CCCCCC"/>
                </a:solidFill>
                <a:effectLst/>
                <a:latin typeface="Courier New" panose="02070309020205020404" pitchFamily="49" charset="0"/>
              </a:rPr>
              <a:t>):</a:t>
            </a:r>
            <a:endParaRPr lang="en-IN" sz="16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IN" sz="1600" b="0" i="0" u="none" strike="noStrike" dirty="0">
                <a:solidFill>
                  <a:srgbClr val="CCCCCC"/>
                </a:solidFill>
                <a:effectLst/>
                <a:latin typeface="Courier New" panose="02070309020205020404" pitchFamily="49" charset="0"/>
              </a:rPr>
              <a:t>        </a:t>
            </a:r>
            <a:r>
              <a:rPr lang="en-IN" sz="1600" b="0" i="0" u="none" strike="noStrike" dirty="0" err="1">
                <a:solidFill>
                  <a:srgbClr val="9CDCFE"/>
                </a:solidFill>
                <a:effectLst/>
                <a:latin typeface="Courier New" panose="02070309020205020404" pitchFamily="49" charset="0"/>
              </a:rPr>
              <a:t>neuron_output</a:t>
            </a:r>
            <a:r>
              <a:rPr lang="en-IN" sz="1600" b="0" i="0" u="none" strike="noStrike" dirty="0">
                <a:solidFill>
                  <a:srgbClr val="CCCCCC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N" sz="1600" b="0" i="0" u="none" strike="noStrike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+=</a:t>
            </a:r>
            <a:r>
              <a:rPr lang="en-IN" sz="1600" b="0" i="0" u="none" strike="noStrike" dirty="0">
                <a:solidFill>
                  <a:srgbClr val="CCCCCC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N" sz="1600" b="0" i="0" u="none" strike="noStrike" dirty="0" err="1">
                <a:solidFill>
                  <a:srgbClr val="9CDCFE"/>
                </a:solidFill>
                <a:effectLst/>
                <a:latin typeface="Courier New" panose="02070309020205020404" pitchFamily="49" charset="0"/>
              </a:rPr>
              <a:t>n_input</a:t>
            </a:r>
            <a:r>
              <a:rPr lang="en-IN" sz="1600" b="0" i="0" u="none" strike="noStrike" dirty="0">
                <a:solidFill>
                  <a:srgbClr val="CCCCCC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N" sz="1600" b="0" i="0" u="none" strike="noStrike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*</a:t>
            </a:r>
            <a:r>
              <a:rPr lang="en-IN" sz="1600" b="0" i="0" u="none" strike="noStrike" dirty="0">
                <a:solidFill>
                  <a:srgbClr val="CCCCCC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N" sz="1600" b="0" i="0" u="none" strike="noStrike" dirty="0">
                <a:solidFill>
                  <a:srgbClr val="9CDCFE"/>
                </a:solidFill>
                <a:effectLst/>
                <a:latin typeface="Courier New" panose="02070309020205020404" pitchFamily="49" charset="0"/>
              </a:rPr>
              <a:t>weight</a:t>
            </a:r>
            <a:r>
              <a:rPr lang="en-IN" sz="1600" b="0" i="0" u="none" strike="noStrike" dirty="0">
                <a:solidFill>
                  <a:srgbClr val="CCCCCC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N" sz="1600" b="0" i="0" u="none" strike="noStrike" dirty="0">
                <a:solidFill>
                  <a:srgbClr val="6A9955"/>
                </a:solidFill>
                <a:effectLst/>
                <a:latin typeface="Courier New" panose="02070309020205020404" pitchFamily="49" charset="0"/>
              </a:rPr>
              <a:t># Multiply this input by associated weight and add to the neuron's output variable</a:t>
            </a:r>
            <a:endParaRPr lang="en-IN" sz="16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IN" sz="1600" b="0" i="0" u="none" strike="noStrike" dirty="0">
                <a:solidFill>
                  <a:srgbClr val="CCCCCC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IN" sz="1600" b="0" i="0" u="none" strike="noStrike" dirty="0" err="1">
                <a:solidFill>
                  <a:srgbClr val="9CDCFE"/>
                </a:solidFill>
                <a:effectLst/>
                <a:latin typeface="Courier New" panose="02070309020205020404" pitchFamily="49" charset="0"/>
              </a:rPr>
              <a:t>neuron_output</a:t>
            </a:r>
            <a:r>
              <a:rPr lang="en-IN" sz="1600" b="0" i="0" u="none" strike="noStrike" dirty="0">
                <a:solidFill>
                  <a:srgbClr val="CCCCCC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N" sz="1600" b="0" i="0" u="none" strike="noStrike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+=</a:t>
            </a:r>
            <a:r>
              <a:rPr lang="en-IN" sz="1600" b="0" i="0" u="none" strike="noStrike" dirty="0">
                <a:solidFill>
                  <a:srgbClr val="CCCCCC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N" sz="1600" b="0" i="0" u="none" strike="noStrike" dirty="0" err="1">
                <a:solidFill>
                  <a:srgbClr val="9CDCFE"/>
                </a:solidFill>
                <a:effectLst/>
                <a:latin typeface="Courier New" panose="02070309020205020404" pitchFamily="49" charset="0"/>
              </a:rPr>
              <a:t>neuron_bias</a:t>
            </a:r>
            <a:r>
              <a:rPr lang="en-IN" sz="1600" b="0" i="0" u="none" strike="noStrike" dirty="0">
                <a:solidFill>
                  <a:srgbClr val="CCCCCC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N" sz="1600" b="0" i="0" u="none" strike="noStrike" dirty="0">
                <a:solidFill>
                  <a:srgbClr val="6A9955"/>
                </a:solidFill>
                <a:effectLst/>
                <a:latin typeface="Courier New" panose="02070309020205020404" pitchFamily="49" charset="0"/>
              </a:rPr>
              <a:t># Add bias to the neuron's output</a:t>
            </a:r>
            <a:endParaRPr lang="en-IN" sz="16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IN" sz="1600" b="0" i="0" u="none" strike="noStrike" dirty="0">
                <a:solidFill>
                  <a:srgbClr val="CCCCCC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IN" sz="1600" b="0" i="0" u="none" strike="noStrike" dirty="0" err="1">
                <a:solidFill>
                  <a:srgbClr val="9CDCFE"/>
                </a:solidFill>
                <a:effectLst/>
                <a:latin typeface="Courier New" panose="02070309020205020404" pitchFamily="49" charset="0"/>
              </a:rPr>
              <a:t>layer_outputs</a:t>
            </a:r>
            <a:r>
              <a:rPr lang="en-IN" sz="1600" b="0" i="0" u="none" strike="noStrike" dirty="0" err="1">
                <a:solidFill>
                  <a:srgbClr val="CCCCCC"/>
                </a:solidFill>
                <a:effectLst/>
                <a:latin typeface="Courier New" panose="02070309020205020404" pitchFamily="49" charset="0"/>
              </a:rPr>
              <a:t>.</a:t>
            </a:r>
            <a:r>
              <a:rPr lang="en-IN" sz="1600" b="0" i="0" u="none" strike="noStrike" dirty="0" err="1">
                <a:solidFill>
                  <a:srgbClr val="DCDCAA"/>
                </a:solidFill>
                <a:effectLst/>
                <a:latin typeface="Courier New" panose="02070309020205020404" pitchFamily="49" charset="0"/>
              </a:rPr>
              <a:t>append</a:t>
            </a:r>
            <a:r>
              <a:rPr lang="en-IN" sz="1600" b="0" i="0" u="none" strike="noStrike" dirty="0">
                <a:solidFill>
                  <a:srgbClr val="CCCCCC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IN" sz="1600" b="0" i="0" u="none" strike="noStrike" dirty="0" err="1">
                <a:solidFill>
                  <a:srgbClr val="9CDCFE"/>
                </a:solidFill>
                <a:effectLst/>
                <a:latin typeface="Courier New" panose="02070309020205020404" pitchFamily="49" charset="0"/>
              </a:rPr>
              <a:t>neuron_output</a:t>
            </a:r>
            <a:r>
              <a:rPr lang="en-IN" sz="1600" b="0" i="0" u="none" strike="noStrike" dirty="0">
                <a:solidFill>
                  <a:srgbClr val="CCCCCC"/>
                </a:solidFill>
                <a:effectLst/>
                <a:latin typeface="Courier New" panose="02070309020205020404" pitchFamily="49" charset="0"/>
              </a:rPr>
              <a:t>)</a:t>
            </a:r>
            <a:endParaRPr lang="en-IN" sz="16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br>
              <a:rPr lang="en-IN" sz="1600" b="0" dirty="0">
                <a:effectLst/>
              </a:rPr>
            </a:br>
            <a:r>
              <a:rPr lang="en-IN" sz="1600" b="0" i="0" u="none" strike="noStrike" dirty="0">
                <a:solidFill>
                  <a:srgbClr val="DCDCAA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IN" sz="1600" b="0" i="0" u="none" strike="noStrike" dirty="0">
                <a:solidFill>
                  <a:srgbClr val="CCCCCC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IN" sz="1600" b="0" i="0" u="none" strike="noStrike" dirty="0" err="1">
                <a:solidFill>
                  <a:srgbClr val="9CDCFE"/>
                </a:solidFill>
                <a:effectLst/>
                <a:latin typeface="Courier New" panose="02070309020205020404" pitchFamily="49" charset="0"/>
              </a:rPr>
              <a:t>layer_outputs</a:t>
            </a:r>
            <a:r>
              <a:rPr lang="en-IN" sz="1600" b="0" i="0" u="none" strike="noStrike" dirty="0">
                <a:solidFill>
                  <a:srgbClr val="CCCCCC"/>
                </a:solidFill>
                <a:effectLst/>
                <a:latin typeface="Courier New" panose="02070309020205020404" pitchFamily="49" charset="0"/>
              </a:rPr>
              <a:t>)</a:t>
            </a:r>
            <a:endParaRPr lang="en-IN" sz="16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IN" sz="160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5E45C55-D656-5F8A-6E45-E81B70F04993}"/>
              </a:ext>
            </a:extLst>
          </p:cNvPr>
          <p:cNvSpPr txBox="1"/>
          <p:nvPr/>
        </p:nvSpPr>
        <p:spPr>
          <a:xfrm>
            <a:off x="762000" y="822247"/>
            <a:ext cx="61102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Layer of 3 NEURONS (Dynamic way of doing it)</a:t>
            </a:r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FD6909-AE12-D0E8-CDD7-ADEB4A975169}"/>
              </a:ext>
            </a:extLst>
          </p:cNvPr>
          <p:cNvSpPr txBox="1"/>
          <p:nvPr/>
        </p:nvSpPr>
        <p:spPr>
          <a:xfrm>
            <a:off x="7331869" y="2025134"/>
            <a:ext cx="43743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1" i="0" u="none" strike="noStrike" dirty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&gt;&gt;&gt; [4.8, 1.21, 2.385]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339430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8F8FABDE-9D3A-7CAB-F0D6-ECFAB30CE077}"/>
              </a:ext>
            </a:extLst>
          </p:cNvPr>
          <p:cNvSpPr txBox="1"/>
          <p:nvPr/>
        </p:nvSpPr>
        <p:spPr>
          <a:xfrm>
            <a:off x="673894" y="0"/>
            <a:ext cx="611028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IN" sz="5400" b="0" i="0" u="none" strike="noStrike" dirty="0">
                <a:solidFill>
                  <a:srgbClr val="2A3990"/>
                </a:solidFill>
                <a:effectLst/>
                <a:latin typeface="Roboto" panose="02000000000000000000" pitchFamily="2" charset="0"/>
              </a:rPr>
              <a:t>Building Neuron</a:t>
            </a:r>
            <a:endParaRPr lang="en-IN" sz="5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63A1B5-1D23-FA07-815B-E29819A33EDF}"/>
              </a:ext>
            </a:extLst>
          </p:cNvPr>
          <p:cNvSpPr txBox="1"/>
          <p:nvPr/>
        </p:nvSpPr>
        <p:spPr>
          <a:xfrm>
            <a:off x="108942" y="1661875"/>
            <a:ext cx="11974116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numpy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endParaRPr lang="en-US" sz="2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inputs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2.5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weights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0.2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0.8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1.0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bias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endParaRPr lang="en-US" sz="2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output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dot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weights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inputs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bias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np.dot() is used to multiply two arrays</a:t>
            </a:r>
            <a:endParaRPr lang="en-US" sz="2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output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endParaRPr lang="en-IN" sz="1600" dirty="0">
              <a:solidFill>
                <a:schemeClr val="bg1"/>
              </a:solidFill>
            </a:endParaRPr>
          </a:p>
          <a:p>
            <a:r>
              <a:rPr lang="en-IN" sz="1600" dirty="0">
                <a:solidFill>
                  <a:schemeClr val="bg1"/>
                </a:solidFill>
              </a:rPr>
              <a:t>&gt;&gt;&gt; 4.8</a:t>
            </a:r>
            <a:br>
              <a:rPr lang="en-IN" sz="1600" dirty="0">
                <a:solidFill>
                  <a:schemeClr val="bg1"/>
                </a:solidFill>
              </a:rPr>
            </a:br>
            <a:br>
              <a:rPr lang="en-IN" sz="1600" dirty="0">
                <a:solidFill>
                  <a:schemeClr val="bg1"/>
                </a:solidFill>
              </a:rPr>
            </a:br>
            <a:endParaRPr lang="en-IN" sz="160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5E45C55-D656-5F8A-6E45-E81B70F04993}"/>
              </a:ext>
            </a:extLst>
          </p:cNvPr>
          <p:cNvSpPr txBox="1"/>
          <p:nvPr/>
        </p:nvSpPr>
        <p:spPr>
          <a:xfrm>
            <a:off x="762000" y="822247"/>
            <a:ext cx="61102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Using </a:t>
            </a:r>
            <a:r>
              <a:rPr lang="en-US" sz="1800" b="0" i="0" u="none" strike="noStrike" dirty="0" err="1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Numpy</a:t>
            </a:r>
            <a:r>
              <a:rPr lang="en-US" sz="1800" b="0" i="0" u="none" strike="noStrike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for building 1 neuron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441617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8F8FABDE-9D3A-7CAB-F0D6-ECFAB30CE077}"/>
              </a:ext>
            </a:extLst>
          </p:cNvPr>
          <p:cNvSpPr txBox="1"/>
          <p:nvPr/>
        </p:nvSpPr>
        <p:spPr>
          <a:xfrm>
            <a:off x="673894" y="0"/>
            <a:ext cx="611028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IN" sz="5400" b="0" i="0" u="none" strike="noStrike" dirty="0">
                <a:solidFill>
                  <a:srgbClr val="2A3990"/>
                </a:solidFill>
                <a:effectLst/>
                <a:latin typeface="Roboto" panose="02000000000000000000" pitchFamily="2" charset="0"/>
              </a:rPr>
              <a:t>Building Neuron</a:t>
            </a:r>
            <a:endParaRPr lang="en-IN" sz="5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63A1B5-1D23-FA07-815B-E29819A33EDF}"/>
              </a:ext>
            </a:extLst>
          </p:cNvPr>
          <p:cNvSpPr txBox="1"/>
          <p:nvPr/>
        </p:nvSpPr>
        <p:spPr>
          <a:xfrm>
            <a:off x="737592" y="1252300"/>
            <a:ext cx="9463683" cy="46474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Using </a:t>
            </a:r>
            <a:r>
              <a:rPr lang="en-US" sz="20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Numpy</a:t>
            </a:r>
            <a:r>
              <a:rPr lang="en-US" sz="20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for a layer of neurons #</a:t>
            </a:r>
            <a:b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2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numpy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endParaRPr lang="en-US" sz="2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inputs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2.5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b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weights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[[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0.2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0.8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1.0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[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0.91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0.26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[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0.26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0.27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0.17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0.87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]]</a:t>
            </a:r>
          </a:p>
          <a:p>
            <a:b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biases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b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output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dot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weights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inputs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biases</a:t>
            </a:r>
            <a:endParaRPr lang="en-US" sz="2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output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20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#-----------------------------------------------------------#</a:t>
            </a:r>
          </a:p>
          <a:p>
            <a:endParaRPr lang="en-US" sz="2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600" dirty="0">
                <a:solidFill>
                  <a:schemeClr val="bg1"/>
                </a:solidFill>
              </a:rPr>
              <a:t>&gt;&gt;&gt; [4.8   1.21  2.385]</a:t>
            </a:r>
          </a:p>
        </p:txBody>
      </p:sp>
    </p:spTree>
    <p:extLst>
      <p:ext uri="{BB962C8B-B14F-4D97-AF65-F5344CB8AC3E}">
        <p14:creationId xmlns:p14="http://schemas.microsoft.com/office/powerpoint/2010/main" val="7236538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8F8FABDE-9D3A-7CAB-F0D6-ECFAB30CE077}"/>
              </a:ext>
            </a:extLst>
          </p:cNvPr>
          <p:cNvSpPr txBox="1"/>
          <p:nvPr/>
        </p:nvSpPr>
        <p:spPr>
          <a:xfrm>
            <a:off x="673894" y="0"/>
            <a:ext cx="611028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IN" sz="5400" b="0" i="0" u="none" strike="noStrike" dirty="0">
                <a:solidFill>
                  <a:srgbClr val="2A3990"/>
                </a:solidFill>
                <a:effectLst/>
                <a:latin typeface="Roboto" panose="02000000000000000000" pitchFamily="2" charset="0"/>
              </a:rPr>
              <a:t>Building Neuron</a:t>
            </a:r>
            <a:endParaRPr lang="en-IN" sz="5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63A1B5-1D23-FA07-815B-E29819A33EDF}"/>
              </a:ext>
            </a:extLst>
          </p:cNvPr>
          <p:cNvSpPr txBox="1"/>
          <p:nvPr/>
        </p:nvSpPr>
        <p:spPr>
          <a:xfrm>
            <a:off x="797122" y="1075850"/>
            <a:ext cx="9461303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en-IN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Using </a:t>
            </a:r>
            <a:r>
              <a:rPr lang="en-IN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Numpy</a:t>
            </a:r>
            <a:r>
              <a:rPr lang="en-IN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for a batch of data </a:t>
            </a: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</a:t>
            </a:r>
            <a:b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numpy</a:t>
            </a:r>
            <a: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endParaRPr lang="en-IN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inputs</a:t>
            </a:r>
            <a: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[[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2.5</a:t>
            </a:r>
            <a: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[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2.0</a:t>
            </a:r>
            <a: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5.0</a:t>
            </a:r>
            <a: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1.0</a:t>
            </a:r>
            <a: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2.0</a:t>
            </a:r>
            <a: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[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1.5</a:t>
            </a:r>
            <a: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2.7</a:t>
            </a:r>
            <a: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3.3</a:t>
            </a:r>
            <a: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0.8</a:t>
            </a:r>
            <a: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]]</a:t>
            </a:r>
          </a:p>
          <a:p>
            <a:b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weights</a:t>
            </a:r>
            <a: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[[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0.2</a:t>
            </a:r>
            <a: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0.8</a:t>
            </a:r>
            <a: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1.0</a:t>
            </a:r>
            <a: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[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0.91</a:t>
            </a:r>
            <a: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0.26</a:t>
            </a:r>
            <a: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[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0.26</a:t>
            </a:r>
            <a: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0.27</a:t>
            </a:r>
            <a: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0.17</a:t>
            </a:r>
            <a: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0.87</a:t>
            </a:r>
            <a: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]]</a:t>
            </a:r>
          </a:p>
          <a:p>
            <a:b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r>
              <a:rPr lang="en-IN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inputs</a:t>
            </a:r>
            <a: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shape</a:t>
            </a:r>
            <a: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IN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r>
              <a:rPr lang="en-IN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weights</a:t>
            </a:r>
            <a: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shape</a:t>
            </a:r>
            <a: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IN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r>
              <a:rPr lang="en-IN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weights</a:t>
            </a:r>
            <a: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IN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shape</a:t>
            </a:r>
            <a: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biases</a:t>
            </a:r>
            <a: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b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output</a:t>
            </a:r>
            <a: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dot</a:t>
            </a:r>
            <a: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inputs</a:t>
            </a:r>
            <a: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r>
              <a:rPr lang="en-IN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array</a:t>
            </a:r>
            <a: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weights</a:t>
            </a:r>
            <a: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I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biases</a:t>
            </a:r>
            <a: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IN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output</a:t>
            </a:r>
            <a:r>
              <a:rPr lang="en-I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#-----------------------------------------------------------#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7649F15-C4A1-4F7D-F639-476A505C605D}"/>
              </a:ext>
            </a:extLst>
          </p:cNvPr>
          <p:cNvSpPr txBox="1"/>
          <p:nvPr/>
        </p:nvSpPr>
        <p:spPr>
          <a:xfrm>
            <a:off x="7505699" y="1445182"/>
            <a:ext cx="317182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&gt;&gt;&gt;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(3, 4)</a:t>
            </a:r>
          </a:p>
          <a:p>
            <a:r>
              <a:rPr lang="en-IN" dirty="0">
                <a:solidFill>
                  <a:schemeClr val="bg1"/>
                </a:solidFill>
              </a:rPr>
              <a:t>(3, 4)</a:t>
            </a:r>
          </a:p>
          <a:p>
            <a:r>
              <a:rPr lang="en-IN" dirty="0">
                <a:solidFill>
                  <a:schemeClr val="bg1"/>
                </a:solidFill>
              </a:rPr>
              <a:t>(4, 3)</a:t>
            </a:r>
          </a:p>
          <a:p>
            <a:r>
              <a:rPr lang="en-IN" dirty="0">
                <a:solidFill>
                  <a:schemeClr val="bg1"/>
                </a:solidFill>
              </a:rPr>
              <a:t>[[ 4.8    1.21   2.385]</a:t>
            </a:r>
          </a:p>
          <a:p>
            <a:r>
              <a:rPr lang="en-IN" dirty="0">
                <a:solidFill>
                  <a:schemeClr val="bg1"/>
                </a:solidFill>
              </a:rPr>
              <a:t> [ 8.9   -1.81   0.2  ]</a:t>
            </a:r>
          </a:p>
          <a:p>
            <a:r>
              <a:rPr lang="en-IN" dirty="0">
                <a:solidFill>
                  <a:schemeClr val="bg1"/>
                </a:solidFill>
              </a:rPr>
              <a:t> [ 1.41   1.051  0.026]]</a:t>
            </a:r>
          </a:p>
        </p:txBody>
      </p:sp>
    </p:spTree>
    <p:extLst>
      <p:ext uri="{BB962C8B-B14F-4D97-AF65-F5344CB8AC3E}">
        <p14:creationId xmlns:p14="http://schemas.microsoft.com/office/powerpoint/2010/main" val="713187893"/>
      </p:ext>
    </p:extLst>
  </p:cSld>
  <p:clrMapOvr>
    <a:masterClrMapping/>
  </p:clrMapOvr>
</p:sld>
</file>

<file path=ppt/theme/theme1.xml><?xml version="1.0" encoding="utf-8"?>
<a:theme xmlns:a="http://schemas.openxmlformats.org/drawingml/2006/main" name="Bold Tech">
  <a:themeElements>
    <a:clrScheme name="16x9">
      <a:dk1>
        <a:srgbClr val="000000"/>
      </a:dk1>
      <a:lt1>
        <a:srgbClr val="FFFFFF"/>
      </a:lt1>
      <a:dk2>
        <a:srgbClr val="121312"/>
      </a:dk2>
      <a:lt2>
        <a:srgbClr val="FFFFFF"/>
      </a:lt2>
      <a:accent1>
        <a:srgbClr val="EE4036"/>
      </a:accent1>
      <a:accent2>
        <a:srgbClr val="121312"/>
      </a:accent2>
      <a:accent3>
        <a:srgbClr val="A5A5A5"/>
      </a:accent3>
      <a:accent4>
        <a:srgbClr val="252625"/>
      </a:accent4>
      <a:accent5>
        <a:srgbClr val="F1F5F5"/>
      </a:accent5>
      <a:accent6>
        <a:srgbClr val="FAFFFF"/>
      </a:accent6>
      <a:hlink>
        <a:srgbClr val="EE4036"/>
      </a:hlink>
      <a:folHlink>
        <a:srgbClr val="EE4036"/>
      </a:folHlink>
    </a:clrScheme>
    <a:fontScheme name="Custom 44">
      <a:majorFont>
        <a:latin typeface="MingLiU"/>
        <a:ea typeface=""/>
        <a:cs typeface=""/>
      </a:majorFont>
      <a:minorFont>
        <a:latin typeface="Meiryo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26422304-17E9-4530-8D08-4F277CB64269}" vid="{BCE6A17A-B98D-492A-82B2-0A1B358761B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Asian design presentation</Template>
  <TotalTime>0</TotalTime>
  <Words>1879</Words>
  <Application>Microsoft Office PowerPoint</Application>
  <PresentationFormat>Widescreen</PresentationFormat>
  <Paragraphs>199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Meiryo UI</vt:lpstr>
      <vt:lpstr>MingLiU</vt:lpstr>
      <vt:lpstr>Arial</vt:lpstr>
      <vt:lpstr>Calibri</vt:lpstr>
      <vt:lpstr>Consolas</vt:lpstr>
      <vt:lpstr>Courier New</vt:lpstr>
      <vt:lpstr>Roboto</vt:lpstr>
      <vt:lpstr>Times New Roman</vt:lpstr>
      <vt:lpstr>Bold Tech</vt:lpstr>
      <vt:lpstr>NEUROMORPHIC TECHNOLOGY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NEUROMORPHIC TECHNOLOGY</dc:title>
  <dc:creator>Zacky Miller</dc:creator>
  <cp:lastModifiedBy>Zacky Miller</cp:lastModifiedBy>
  <cp:revision>1</cp:revision>
  <dcterms:created xsi:type="dcterms:W3CDTF">2023-12-02T05:29:21Z</dcterms:created>
  <dcterms:modified xsi:type="dcterms:W3CDTF">2023-12-02T06:57:33Z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2023-12-02T06:57:14Z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4dcf8491-f5bf-4648-be0f-0993b0820a72</vt:lpwstr>
  </property>
  <property fmtid="{D5CDD505-2E9C-101B-9397-08002B2CF9AE}" pid="7" name="MSIP_Label_defa4170-0d19-0005-0004-bc88714345d2_ActionId">
    <vt:lpwstr>f6f55487-20d7-43e0-8a49-b13109b51dd2</vt:lpwstr>
  </property>
  <property fmtid="{D5CDD505-2E9C-101B-9397-08002B2CF9AE}" pid="8" name="MSIP_Label_defa4170-0d19-0005-0004-bc88714345d2_ContentBits">
    <vt:lpwstr>0</vt:lpwstr>
  </property>
</Properties>
</file>

<file path=docProps/thumbnail.jpeg>
</file>